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92" r:id="rId2"/>
    <p:sldId id="2134804631" r:id="rId3"/>
    <p:sldId id="293" r:id="rId4"/>
    <p:sldId id="294" r:id="rId5"/>
    <p:sldId id="295" r:id="rId6"/>
    <p:sldId id="296" r:id="rId7"/>
    <p:sldId id="2134804632" r:id="rId8"/>
    <p:sldId id="261" r:id="rId9"/>
    <p:sldId id="297" r:id="rId10"/>
    <p:sldId id="298" r:id="rId11"/>
    <p:sldId id="2134804625" r:id="rId12"/>
    <p:sldId id="2134804627" r:id="rId13"/>
    <p:sldId id="2134804628" r:id="rId14"/>
    <p:sldId id="2134804629" r:id="rId15"/>
    <p:sldId id="2134804630" r:id="rId16"/>
    <p:sldId id="2134804633" r:id="rId17"/>
    <p:sldId id="2134804634" r:id="rId18"/>
    <p:sldId id="2134804635" r:id="rId19"/>
    <p:sldId id="2134804636" r:id="rId20"/>
    <p:sldId id="2134804637" r:id="rId21"/>
    <p:sldId id="2134804638" r:id="rId22"/>
    <p:sldId id="2134804640" r:id="rId23"/>
    <p:sldId id="2134804641" r:id="rId24"/>
    <p:sldId id="2134804639" r:id="rId25"/>
    <p:sldId id="2134804642" r:id="rId26"/>
    <p:sldId id="2134804643" r:id="rId27"/>
    <p:sldId id="2134804644" r:id="rId28"/>
    <p:sldId id="2134804645" r:id="rId29"/>
    <p:sldId id="2134804646" r:id="rId30"/>
    <p:sldId id="2134804647" r:id="rId31"/>
    <p:sldId id="2134804648" r:id="rId32"/>
    <p:sldId id="2134804649" r:id="rId33"/>
    <p:sldId id="2134804650" r:id="rId34"/>
    <p:sldId id="2134804651" r:id="rId35"/>
    <p:sldId id="2134804652" r:id="rId36"/>
    <p:sldId id="2134804653" r:id="rId37"/>
    <p:sldId id="2134804658" r:id="rId38"/>
    <p:sldId id="2134804659" r:id="rId39"/>
    <p:sldId id="2134804654" r:id="rId40"/>
    <p:sldId id="2134804655" r:id="rId41"/>
    <p:sldId id="2134804656" r:id="rId42"/>
    <p:sldId id="2134804657" r:id="rId43"/>
    <p:sldId id="2134804660" r:id="rId44"/>
    <p:sldId id="2134804662" r:id="rId45"/>
    <p:sldId id="2134804663" r:id="rId46"/>
    <p:sldId id="2134804664" r:id="rId47"/>
    <p:sldId id="28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1" autoAdjust="0"/>
    <p:restoredTop sz="96314" autoAdjust="0"/>
  </p:normalViewPr>
  <p:slideViewPr>
    <p:cSldViewPr snapToGrid="0">
      <p:cViewPr varScale="1">
        <p:scale>
          <a:sx n="142" d="100"/>
          <a:sy n="142" d="100"/>
        </p:scale>
        <p:origin x="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645283-A307-CA47-A868-D9A26304AFE7}" type="doc">
      <dgm:prSet loTypeId="urn:microsoft.com/office/officeart/2005/8/layout/process1" loCatId="list" qsTypeId="urn:microsoft.com/office/officeart/2005/8/quickstyle/simple1" qsCatId="simple" csTypeId="urn:microsoft.com/office/officeart/2005/8/colors/accent1_2" csCatId="accent1" phldr="1"/>
      <dgm:spPr/>
    </dgm:pt>
    <dgm:pt modelId="{224DE73B-D7F5-F741-9229-FF3F9F93E0E8}">
      <dgm:prSet phldrT="[Text]"/>
      <dgm:spPr/>
      <dgm:t>
        <a:bodyPr/>
        <a:lstStyle/>
        <a:p>
          <a:r>
            <a:rPr lang="en-US" dirty="0"/>
            <a:t>Correct schema</a:t>
          </a:r>
        </a:p>
      </dgm:t>
    </dgm:pt>
    <dgm:pt modelId="{58FE6AA3-5E1D-8E4E-853A-FEF27DF424D0}" type="parTrans" cxnId="{856E77E7-F1AD-D640-8283-598ACE8F806E}">
      <dgm:prSet/>
      <dgm:spPr/>
      <dgm:t>
        <a:bodyPr/>
        <a:lstStyle/>
        <a:p>
          <a:endParaRPr lang="en-US"/>
        </a:p>
      </dgm:t>
    </dgm:pt>
    <dgm:pt modelId="{B3F47B31-962C-1646-B41B-2A50FBB04BF5}" type="sibTrans" cxnId="{856E77E7-F1AD-D640-8283-598ACE8F806E}">
      <dgm:prSet/>
      <dgm:spPr/>
      <dgm:t>
        <a:bodyPr/>
        <a:lstStyle/>
        <a:p>
          <a:endParaRPr lang="en-US"/>
        </a:p>
      </dgm:t>
    </dgm:pt>
    <dgm:pt modelId="{238A7F05-C9CB-A94F-BE0A-C08A9E5E4917}">
      <dgm:prSet phldrT="[Text]"/>
      <dgm:spPr/>
      <dgm:t>
        <a:bodyPr/>
        <a:lstStyle/>
        <a:p>
          <a:r>
            <a:rPr lang="en-US" dirty="0"/>
            <a:t>Initialize schema</a:t>
          </a:r>
        </a:p>
      </dgm:t>
    </dgm:pt>
    <dgm:pt modelId="{9CA02323-8EAF-D84A-BE15-3CC7587FDFC7}" type="parTrans" cxnId="{F8239785-E433-F641-92FA-1A329D1D760E}">
      <dgm:prSet/>
      <dgm:spPr/>
      <dgm:t>
        <a:bodyPr/>
        <a:lstStyle/>
        <a:p>
          <a:endParaRPr lang="en-US"/>
        </a:p>
      </dgm:t>
    </dgm:pt>
    <dgm:pt modelId="{0D2AAF4D-E158-0542-B36A-EFB8E7698B5D}" type="sibTrans" cxnId="{F8239785-E433-F641-92FA-1A329D1D760E}">
      <dgm:prSet/>
      <dgm:spPr/>
      <dgm:t>
        <a:bodyPr/>
        <a:lstStyle/>
        <a:p>
          <a:endParaRPr lang="en-US"/>
        </a:p>
      </dgm:t>
    </dgm:pt>
    <dgm:pt modelId="{2E75DB5F-DB4E-E24B-A42B-4CE10B4AEFCF}">
      <dgm:prSet phldrT="[Text]"/>
      <dgm:spPr/>
      <dgm:t>
        <a:bodyPr/>
        <a:lstStyle/>
        <a:p>
          <a:r>
            <a:rPr lang="en-US" dirty="0"/>
            <a:t>Sync data</a:t>
          </a:r>
        </a:p>
      </dgm:t>
    </dgm:pt>
    <dgm:pt modelId="{807B55F3-249B-6E41-95D4-7E1CE254C576}" type="parTrans" cxnId="{6EFD52B3-86E3-A748-B5AD-9FE1C5F80024}">
      <dgm:prSet/>
      <dgm:spPr/>
      <dgm:t>
        <a:bodyPr/>
        <a:lstStyle/>
        <a:p>
          <a:endParaRPr lang="en-US"/>
        </a:p>
      </dgm:t>
    </dgm:pt>
    <dgm:pt modelId="{CCFBF7AF-0D26-8847-9A20-2A9F2036B416}" type="sibTrans" cxnId="{6EFD52B3-86E3-A748-B5AD-9FE1C5F80024}">
      <dgm:prSet/>
      <dgm:spPr/>
      <dgm:t>
        <a:bodyPr/>
        <a:lstStyle/>
        <a:p>
          <a:endParaRPr lang="en-US"/>
        </a:p>
      </dgm:t>
    </dgm:pt>
    <dgm:pt modelId="{1D870F99-F54E-9645-B235-506661DD35C1}" type="pres">
      <dgm:prSet presAssocID="{44645283-A307-CA47-A868-D9A26304AFE7}" presName="Name0" presStyleCnt="0">
        <dgm:presLayoutVars>
          <dgm:dir/>
          <dgm:resizeHandles val="exact"/>
        </dgm:presLayoutVars>
      </dgm:prSet>
      <dgm:spPr/>
    </dgm:pt>
    <dgm:pt modelId="{CAB7905E-87A2-094B-B5C1-9148D96B17B6}" type="pres">
      <dgm:prSet presAssocID="{224DE73B-D7F5-F741-9229-FF3F9F93E0E8}" presName="node" presStyleLbl="node1" presStyleIdx="0" presStyleCnt="3">
        <dgm:presLayoutVars>
          <dgm:bulletEnabled val="1"/>
        </dgm:presLayoutVars>
      </dgm:prSet>
      <dgm:spPr/>
    </dgm:pt>
    <dgm:pt modelId="{02D5FBB2-7180-4646-91D4-0322DE1E9AF9}" type="pres">
      <dgm:prSet presAssocID="{B3F47B31-962C-1646-B41B-2A50FBB04BF5}" presName="sibTrans" presStyleLbl="sibTrans2D1" presStyleIdx="0" presStyleCnt="2"/>
      <dgm:spPr/>
    </dgm:pt>
    <dgm:pt modelId="{A1B0C202-1836-6F4C-9075-B7ED6E1F78ED}" type="pres">
      <dgm:prSet presAssocID="{B3F47B31-962C-1646-B41B-2A50FBB04BF5}" presName="connectorText" presStyleLbl="sibTrans2D1" presStyleIdx="0" presStyleCnt="2"/>
      <dgm:spPr/>
    </dgm:pt>
    <dgm:pt modelId="{B3CB97AA-C41B-F24C-A85B-A3417B606215}" type="pres">
      <dgm:prSet presAssocID="{238A7F05-C9CB-A94F-BE0A-C08A9E5E4917}" presName="node" presStyleLbl="node1" presStyleIdx="1" presStyleCnt="3">
        <dgm:presLayoutVars>
          <dgm:bulletEnabled val="1"/>
        </dgm:presLayoutVars>
      </dgm:prSet>
      <dgm:spPr/>
    </dgm:pt>
    <dgm:pt modelId="{A08DB070-B074-AE43-8BFF-2A4AE474FB65}" type="pres">
      <dgm:prSet presAssocID="{0D2AAF4D-E158-0542-B36A-EFB8E7698B5D}" presName="sibTrans" presStyleLbl="sibTrans2D1" presStyleIdx="1" presStyleCnt="2"/>
      <dgm:spPr/>
    </dgm:pt>
    <dgm:pt modelId="{A837A2AB-2A42-CB45-8A55-CB3838A5FC08}" type="pres">
      <dgm:prSet presAssocID="{0D2AAF4D-E158-0542-B36A-EFB8E7698B5D}" presName="connectorText" presStyleLbl="sibTrans2D1" presStyleIdx="1" presStyleCnt="2"/>
      <dgm:spPr/>
    </dgm:pt>
    <dgm:pt modelId="{C8B27374-7E77-1540-B2F6-6C3224F8260B}" type="pres">
      <dgm:prSet presAssocID="{2E75DB5F-DB4E-E24B-A42B-4CE10B4AEFCF}" presName="node" presStyleLbl="node1" presStyleIdx="2" presStyleCnt="3">
        <dgm:presLayoutVars>
          <dgm:bulletEnabled val="1"/>
        </dgm:presLayoutVars>
      </dgm:prSet>
      <dgm:spPr/>
    </dgm:pt>
  </dgm:ptLst>
  <dgm:cxnLst>
    <dgm:cxn modelId="{E4302907-FB96-834D-9C48-F1E142464ABA}" type="presOf" srcId="{B3F47B31-962C-1646-B41B-2A50FBB04BF5}" destId="{02D5FBB2-7180-4646-91D4-0322DE1E9AF9}" srcOrd="0" destOrd="0" presId="urn:microsoft.com/office/officeart/2005/8/layout/process1"/>
    <dgm:cxn modelId="{D3470617-D650-D842-B798-AE849D0D3B96}" type="presOf" srcId="{44645283-A307-CA47-A868-D9A26304AFE7}" destId="{1D870F99-F54E-9645-B235-506661DD35C1}" srcOrd="0" destOrd="0" presId="urn:microsoft.com/office/officeart/2005/8/layout/process1"/>
    <dgm:cxn modelId="{E7DADE3F-D44A-F044-8BBF-F5AD90BB3E08}" type="presOf" srcId="{0D2AAF4D-E158-0542-B36A-EFB8E7698B5D}" destId="{A08DB070-B074-AE43-8BFF-2A4AE474FB65}" srcOrd="0" destOrd="0" presId="urn:microsoft.com/office/officeart/2005/8/layout/process1"/>
    <dgm:cxn modelId="{65421F42-F4ED-E444-8703-662A6EA95D06}" type="presOf" srcId="{0D2AAF4D-E158-0542-B36A-EFB8E7698B5D}" destId="{A837A2AB-2A42-CB45-8A55-CB3838A5FC08}" srcOrd="1" destOrd="0" presId="urn:microsoft.com/office/officeart/2005/8/layout/process1"/>
    <dgm:cxn modelId="{37B0FB61-29A2-B44E-86A3-ECBB7BCA0ECF}" type="presOf" srcId="{238A7F05-C9CB-A94F-BE0A-C08A9E5E4917}" destId="{B3CB97AA-C41B-F24C-A85B-A3417B606215}" srcOrd="0" destOrd="0" presId="urn:microsoft.com/office/officeart/2005/8/layout/process1"/>
    <dgm:cxn modelId="{F8239785-E433-F641-92FA-1A329D1D760E}" srcId="{44645283-A307-CA47-A868-D9A26304AFE7}" destId="{238A7F05-C9CB-A94F-BE0A-C08A9E5E4917}" srcOrd="1" destOrd="0" parTransId="{9CA02323-8EAF-D84A-BE15-3CC7587FDFC7}" sibTransId="{0D2AAF4D-E158-0542-B36A-EFB8E7698B5D}"/>
    <dgm:cxn modelId="{6EFD52B3-86E3-A748-B5AD-9FE1C5F80024}" srcId="{44645283-A307-CA47-A868-D9A26304AFE7}" destId="{2E75DB5F-DB4E-E24B-A42B-4CE10B4AEFCF}" srcOrd="2" destOrd="0" parTransId="{807B55F3-249B-6E41-95D4-7E1CE254C576}" sibTransId="{CCFBF7AF-0D26-8847-9A20-2A9F2036B416}"/>
    <dgm:cxn modelId="{6E5BF0C9-CC97-7D4D-BA6A-14610D424FA2}" type="presOf" srcId="{224DE73B-D7F5-F741-9229-FF3F9F93E0E8}" destId="{CAB7905E-87A2-094B-B5C1-9148D96B17B6}" srcOrd="0" destOrd="0" presId="urn:microsoft.com/office/officeart/2005/8/layout/process1"/>
    <dgm:cxn modelId="{856E77E7-F1AD-D640-8283-598ACE8F806E}" srcId="{44645283-A307-CA47-A868-D9A26304AFE7}" destId="{224DE73B-D7F5-F741-9229-FF3F9F93E0E8}" srcOrd="0" destOrd="0" parTransId="{58FE6AA3-5E1D-8E4E-853A-FEF27DF424D0}" sibTransId="{B3F47B31-962C-1646-B41B-2A50FBB04BF5}"/>
    <dgm:cxn modelId="{EC2BE6F5-6D14-E345-90AF-21B979A223F3}" type="presOf" srcId="{B3F47B31-962C-1646-B41B-2A50FBB04BF5}" destId="{A1B0C202-1836-6F4C-9075-B7ED6E1F78ED}" srcOrd="1" destOrd="0" presId="urn:microsoft.com/office/officeart/2005/8/layout/process1"/>
    <dgm:cxn modelId="{569276FA-6205-4E43-BE21-0E7128B30497}" type="presOf" srcId="{2E75DB5F-DB4E-E24B-A42B-4CE10B4AEFCF}" destId="{C8B27374-7E77-1540-B2F6-6C3224F8260B}" srcOrd="0" destOrd="0" presId="urn:microsoft.com/office/officeart/2005/8/layout/process1"/>
    <dgm:cxn modelId="{CC63107A-AADA-E34B-8FD3-CBC7530803E3}" type="presParOf" srcId="{1D870F99-F54E-9645-B235-506661DD35C1}" destId="{CAB7905E-87A2-094B-B5C1-9148D96B17B6}" srcOrd="0" destOrd="0" presId="urn:microsoft.com/office/officeart/2005/8/layout/process1"/>
    <dgm:cxn modelId="{6D9AF623-86EA-0645-BCD2-7000F9C16E65}" type="presParOf" srcId="{1D870F99-F54E-9645-B235-506661DD35C1}" destId="{02D5FBB2-7180-4646-91D4-0322DE1E9AF9}" srcOrd="1" destOrd="0" presId="urn:microsoft.com/office/officeart/2005/8/layout/process1"/>
    <dgm:cxn modelId="{9D716232-4B22-BF4B-B3CA-09B8FE3DC971}" type="presParOf" srcId="{02D5FBB2-7180-4646-91D4-0322DE1E9AF9}" destId="{A1B0C202-1836-6F4C-9075-B7ED6E1F78ED}" srcOrd="0" destOrd="0" presId="urn:microsoft.com/office/officeart/2005/8/layout/process1"/>
    <dgm:cxn modelId="{990FC3CE-BA1F-FF47-8C0B-F6BBFFEB6ACE}" type="presParOf" srcId="{1D870F99-F54E-9645-B235-506661DD35C1}" destId="{B3CB97AA-C41B-F24C-A85B-A3417B606215}" srcOrd="2" destOrd="0" presId="urn:microsoft.com/office/officeart/2005/8/layout/process1"/>
    <dgm:cxn modelId="{CDA3CAC9-423D-EA46-A5C4-CEE80AE03BB2}" type="presParOf" srcId="{1D870F99-F54E-9645-B235-506661DD35C1}" destId="{A08DB070-B074-AE43-8BFF-2A4AE474FB65}" srcOrd="3" destOrd="0" presId="urn:microsoft.com/office/officeart/2005/8/layout/process1"/>
    <dgm:cxn modelId="{8FA7D2F6-76B1-144B-A735-8AA05CB51CC1}" type="presParOf" srcId="{A08DB070-B074-AE43-8BFF-2A4AE474FB65}" destId="{A837A2AB-2A42-CB45-8A55-CB3838A5FC08}" srcOrd="0" destOrd="0" presId="urn:microsoft.com/office/officeart/2005/8/layout/process1"/>
    <dgm:cxn modelId="{FD9DC42C-D72D-0C43-869B-66E3A1384E10}" type="presParOf" srcId="{1D870F99-F54E-9645-B235-506661DD35C1}" destId="{C8B27374-7E77-1540-B2F6-6C3224F8260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645283-A307-CA47-A868-D9A26304AFE7}" type="doc">
      <dgm:prSet loTypeId="urn:microsoft.com/office/officeart/2005/8/layout/process1" loCatId="list" qsTypeId="urn:microsoft.com/office/officeart/2005/8/quickstyle/simple1" qsCatId="simple" csTypeId="urn:microsoft.com/office/officeart/2005/8/colors/accent1_2" csCatId="accent1" phldr="1"/>
      <dgm:spPr/>
    </dgm:pt>
    <dgm:pt modelId="{224DE73B-D7F5-F741-9229-FF3F9F93E0E8}">
      <dgm:prSet phldrT="[Text]"/>
      <dgm:spPr/>
      <dgm:t>
        <a:bodyPr/>
        <a:lstStyle/>
        <a:p>
          <a:r>
            <a:rPr lang="en-US" dirty="0"/>
            <a:t>Pause Sync</a:t>
          </a:r>
        </a:p>
      </dgm:t>
    </dgm:pt>
    <dgm:pt modelId="{58FE6AA3-5E1D-8E4E-853A-FEF27DF424D0}" type="parTrans" cxnId="{856E77E7-F1AD-D640-8283-598ACE8F806E}">
      <dgm:prSet/>
      <dgm:spPr/>
      <dgm:t>
        <a:bodyPr/>
        <a:lstStyle/>
        <a:p>
          <a:endParaRPr lang="en-US"/>
        </a:p>
      </dgm:t>
    </dgm:pt>
    <dgm:pt modelId="{B3F47B31-962C-1646-B41B-2A50FBB04BF5}" type="sibTrans" cxnId="{856E77E7-F1AD-D640-8283-598ACE8F806E}">
      <dgm:prSet/>
      <dgm:spPr/>
      <dgm:t>
        <a:bodyPr/>
        <a:lstStyle/>
        <a:p>
          <a:endParaRPr lang="en-US"/>
        </a:p>
      </dgm:t>
    </dgm:pt>
    <dgm:pt modelId="{238A7F05-C9CB-A94F-BE0A-C08A9E5E4917}">
      <dgm:prSet phldrT="[Text]"/>
      <dgm:spPr/>
      <dgm:t>
        <a:bodyPr/>
        <a:lstStyle/>
        <a:p>
          <a:r>
            <a:rPr lang="en-US" dirty="0"/>
            <a:t>Deploy Schema Changes</a:t>
          </a:r>
        </a:p>
      </dgm:t>
    </dgm:pt>
    <dgm:pt modelId="{9CA02323-8EAF-D84A-BE15-3CC7587FDFC7}" type="parTrans" cxnId="{F8239785-E433-F641-92FA-1A329D1D760E}">
      <dgm:prSet/>
      <dgm:spPr/>
      <dgm:t>
        <a:bodyPr/>
        <a:lstStyle/>
        <a:p>
          <a:endParaRPr lang="en-US"/>
        </a:p>
      </dgm:t>
    </dgm:pt>
    <dgm:pt modelId="{0D2AAF4D-E158-0542-B36A-EFB8E7698B5D}" type="sibTrans" cxnId="{F8239785-E433-F641-92FA-1A329D1D760E}">
      <dgm:prSet/>
      <dgm:spPr/>
      <dgm:t>
        <a:bodyPr/>
        <a:lstStyle/>
        <a:p>
          <a:endParaRPr lang="en-US"/>
        </a:p>
      </dgm:t>
    </dgm:pt>
    <dgm:pt modelId="{2E75DB5F-DB4E-E24B-A42B-4CE10B4AEFCF}">
      <dgm:prSet phldrT="[Text]"/>
      <dgm:spPr/>
      <dgm:t>
        <a:bodyPr/>
        <a:lstStyle/>
        <a:p>
          <a:r>
            <a:rPr lang="en-US" dirty="0"/>
            <a:t>Reconfigure Tables and Columns</a:t>
          </a:r>
        </a:p>
      </dgm:t>
    </dgm:pt>
    <dgm:pt modelId="{807B55F3-249B-6E41-95D4-7E1CE254C576}" type="parTrans" cxnId="{6EFD52B3-86E3-A748-B5AD-9FE1C5F80024}">
      <dgm:prSet/>
      <dgm:spPr/>
      <dgm:t>
        <a:bodyPr/>
        <a:lstStyle/>
        <a:p>
          <a:endParaRPr lang="en-US"/>
        </a:p>
      </dgm:t>
    </dgm:pt>
    <dgm:pt modelId="{CCFBF7AF-0D26-8847-9A20-2A9F2036B416}" type="sibTrans" cxnId="{6EFD52B3-86E3-A748-B5AD-9FE1C5F80024}">
      <dgm:prSet/>
      <dgm:spPr/>
      <dgm:t>
        <a:bodyPr/>
        <a:lstStyle/>
        <a:p>
          <a:endParaRPr lang="en-US"/>
        </a:p>
      </dgm:t>
    </dgm:pt>
    <dgm:pt modelId="{BCADFE48-F118-E245-B7B8-2D381DA6343F}">
      <dgm:prSet/>
      <dgm:spPr/>
      <dgm:t>
        <a:bodyPr/>
        <a:lstStyle/>
        <a:p>
          <a:r>
            <a:rPr lang="en-US" dirty="0"/>
            <a:t>Re-enable and Run Sync</a:t>
          </a:r>
        </a:p>
      </dgm:t>
    </dgm:pt>
    <dgm:pt modelId="{F213E22D-A11A-634E-B8E4-549CC14BAF02}" type="parTrans" cxnId="{49629272-9B31-D348-B317-D5601BF66CB2}">
      <dgm:prSet/>
      <dgm:spPr/>
    </dgm:pt>
    <dgm:pt modelId="{3F46AB97-5EF2-8646-88AD-35A00E42E6CC}" type="sibTrans" cxnId="{49629272-9B31-D348-B317-D5601BF66CB2}">
      <dgm:prSet/>
      <dgm:spPr/>
    </dgm:pt>
    <dgm:pt modelId="{1D870F99-F54E-9645-B235-506661DD35C1}" type="pres">
      <dgm:prSet presAssocID="{44645283-A307-CA47-A868-D9A26304AFE7}" presName="Name0" presStyleCnt="0">
        <dgm:presLayoutVars>
          <dgm:dir/>
          <dgm:resizeHandles val="exact"/>
        </dgm:presLayoutVars>
      </dgm:prSet>
      <dgm:spPr/>
    </dgm:pt>
    <dgm:pt modelId="{CAB7905E-87A2-094B-B5C1-9148D96B17B6}" type="pres">
      <dgm:prSet presAssocID="{224DE73B-D7F5-F741-9229-FF3F9F93E0E8}" presName="node" presStyleLbl="node1" presStyleIdx="0" presStyleCnt="4">
        <dgm:presLayoutVars>
          <dgm:bulletEnabled val="1"/>
        </dgm:presLayoutVars>
      </dgm:prSet>
      <dgm:spPr/>
    </dgm:pt>
    <dgm:pt modelId="{02D5FBB2-7180-4646-91D4-0322DE1E9AF9}" type="pres">
      <dgm:prSet presAssocID="{B3F47B31-962C-1646-B41B-2A50FBB04BF5}" presName="sibTrans" presStyleLbl="sibTrans2D1" presStyleIdx="0" presStyleCnt="3"/>
      <dgm:spPr/>
    </dgm:pt>
    <dgm:pt modelId="{A1B0C202-1836-6F4C-9075-B7ED6E1F78ED}" type="pres">
      <dgm:prSet presAssocID="{B3F47B31-962C-1646-B41B-2A50FBB04BF5}" presName="connectorText" presStyleLbl="sibTrans2D1" presStyleIdx="0" presStyleCnt="3"/>
      <dgm:spPr/>
    </dgm:pt>
    <dgm:pt modelId="{B3CB97AA-C41B-F24C-A85B-A3417B606215}" type="pres">
      <dgm:prSet presAssocID="{238A7F05-C9CB-A94F-BE0A-C08A9E5E4917}" presName="node" presStyleLbl="node1" presStyleIdx="1" presStyleCnt="4">
        <dgm:presLayoutVars>
          <dgm:bulletEnabled val="1"/>
        </dgm:presLayoutVars>
      </dgm:prSet>
      <dgm:spPr/>
    </dgm:pt>
    <dgm:pt modelId="{135C2062-AF79-C341-A76B-38FFE9B64A36}" type="pres">
      <dgm:prSet presAssocID="{0D2AAF4D-E158-0542-B36A-EFB8E7698B5D}" presName="sibTrans" presStyleLbl="sibTrans2D1" presStyleIdx="1" presStyleCnt="3"/>
      <dgm:spPr/>
    </dgm:pt>
    <dgm:pt modelId="{6A572DDF-D335-4845-94A2-439CCCDE083A}" type="pres">
      <dgm:prSet presAssocID="{0D2AAF4D-E158-0542-B36A-EFB8E7698B5D}" presName="connectorText" presStyleLbl="sibTrans2D1" presStyleIdx="1" presStyleCnt="3"/>
      <dgm:spPr/>
    </dgm:pt>
    <dgm:pt modelId="{C8B27374-7E77-1540-B2F6-6C3224F8260B}" type="pres">
      <dgm:prSet presAssocID="{2E75DB5F-DB4E-E24B-A42B-4CE10B4AEFCF}" presName="node" presStyleLbl="node1" presStyleIdx="2" presStyleCnt="4">
        <dgm:presLayoutVars>
          <dgm:bulletEnabled val="1"/>
        </dgm:presLayoutVars>
      </dgm:prSet>
      <dgm:spPr/>
    </dgm:pt>
    <dgm:pt modelId="{AB723A24-DDD7-104F-8FBC-F89D1F6AD792}" type="pres">
      <dgm:prSet presAssocID="{CCFBF7AF-0D26-8847-9A20-2A9F2036B416}" presName="sibTrans" presStyleLbl="sibTrans2D1" presStyleIdx="2" presStyleCnt="3"/>
      <dgm:spPr/>
    </dgm:pt>
    <dgm:pt modelId="{2FBC54CD-7E83-464B-84A1-056566BD23EF}" type="pres">
      <dgm:prSet presAssocID="{CCFBF7AF-0D26-8847-9A20-2A9F2036B416}" presName="connectorText" presStyleLbl="sibTrans2D1" presStyleIdx="2" presStyleCnt="3"/>
      <dgm:spPr/>
    </dgm:pt>
    <dgm:pt modelId="{229254F1-E7BA-074B-8187-1B2B5866B1AB}" type="pres">
      <dgm:prSet presAssocID="{BCADFE48-F118-E245-B7B8-2D381DA6343F}" presName="node" presStyleLbl="node1" presStyleIdx="3" presStyleCnt="4">
        <dgm:presLayoutVars>
          <dgm:bulletEnabled val="1"/>
        </dgm:presLayoutVars>
      </dgm:prSet>
      <dgm:spPr/>
    </dgm:pt>
  </dgm:ptLst>
  <dgm:cxnLst>
    <dgm:cxn modelId="{D3470617-D650-D842-B798-AE849D0D3B96}" type="presOf" srcId="{44645283-A307-CA47-A868-D9A26304AFE7}" destId="{1D870F99-F54E-9645-B235-506661DD35C1}" srcOrd="0" destOrd="0" presId="urn:microsoft.com/office/officeart/2005/8/layout/process1"/>
    <dgm:cxn modelId="{D83D706B-B0AD-9942-A786-BFDB5719AF35}" type="presOf" srcId="{0D2AAF4D-E158-0542-B36A-EFB8E7698B5D}" destId="{6A572DDF-D335-4845-94A2-439CCCDE083A}" srcOrd="1" destOrd="0" presId="urn:microsoft.com/office/officeart/2005/8/layout/process1"/>
    <dgm:cxn modelId="{49629272-9B31-D348-B317-D5601BF66CB2}" srcId="{44645283-A307-CA47-A868-D9A26304AFE7}" destId="{BCADFE48-F118-E245-B7B8-2D381DA6343F}" srcOrd="3" destOrd="0" parTransId="{F213E22D-A11A-634E-B8E4-549CC14BAF02}" sibTransId="{3F46AB97-5EF2-8646-88AD-35A00E42E6CC}"/>
    <dgm:cxn modelId="{1A3D9E7A-7E3B-BD43-8360-32E4FC955F73}" type="presOf" srcId="{B3F47B31-962C-1646-B41B-2A50FBB04BF5}" destId="{A1B0C202-1836-6F4C-9075-B7ED6E1F78ED}" srcOrd="1" destOrd="0" presId="urn:microsoft.com/office/officeart/2005/8/layout/process1"/>
    <dgm:cxn modelId="{F8239785-E433-F641-92FA-1A329D1D760E}" srcId="{44645283-A307-CA47-A868-D9A26304AFE7}" destId="{238A7F05-C9CB-A94F-BE0A-C08A9E5E4917}" srcOrd="1" destOrd="0" parTransId="{9CA02323-8EAF-D84A-BE15-3CC7587FDFC7}" sibTransId="{0D2AAF4D-E158-0542-B36A-EFB8E7698B5D}"/>
    <dgm:cxn modelId="{A8D19985-F523-1348-BDCC-6AF37CB557A7}" type="presOf" srcId="{224DE73B-D7F5-F741-9229-FF3F9F93E0E8}" destId="{CAB7905E-87A2-094B-B5C1-9148D96B17B6}" srcOrd="0" destOrd="0" presId="urn:microsoft.com/office/officeart/2005/8/layout/process1"/>
    <dgm:cxn modelId="{2FFAF699-F3C0-5141-A387-3BF3B1FACB31}" type="presOf" srcId="{CCFBF7AF-0D26-8847-9A20-2A9F2036B416}" destId="{2FBC54CD-7E83-464B-84A1-056566BD23EF}" srcOrd="1" destOrd="0" presId="urn:microsoft.com/office/officeart/2005/8/layout/process1"/>
    <dgm:cxn modelId="{AD10BBA0-1E17-BE45-AA03-EF1E535B9FC2}" type="presOf" srcId="{BCADFE48-F118-E245-B7B8-2D381DA6343F}" destId="{229254F1-E7BA-074B-8187-1B2B5866B1AB}" srcOrd="0" destOrd="0" presId="urn:microsoft.com/office/officeart/2005/8/layout/process1"/>
    <dgm:cxn modelId="{DB486AAC-FEAC-5746-9E7C-214E47439BB4}" type="presOf" srcId="{238A7F05-C9CB-A94F-BE0A-C08A9E5E4917}" destId="{B3CB97AA-C41B-F24C-A85B-A3417B606215}" srcOrd="0" destOrd="0" presId="urn:microsoft.com/office/officeart/2005/8/layout/process1"/>
    <dgm:cxn modelId="{6EFD52B3-86E3-A748-B5AD-9FE1C5F80024}" srcId="{44645283-A307-CA47-A868-D9A26304AFE7}" destId="{2E75DB5F-DB4E-E24B-A42B-4CE10B4AEFCF}" srcOrd="2" destOrd="0" parTransId="{807B55F3-249B-6E41-95D4-7E1CE254C576}" sibTransId="{CCFBF7AF-0D26-8847-9A20-2A9F2036B416}"/>
    <dgm:cxn modelId="{CA9D32CE-1AC8-0B4F-82E3-068EEB0FD81F}" type="presOf" srcId="{0D2AAF4D-E158-0542-B36A-EFB8E7698B5D}" destId="{135C2062-AF79-C341-A76B-38FFE9B64A36}" srcOrd="0" destOrd="0" presId="urn:microsoft.com/office/officeart/2005/8/layout/process1"/>
    <dgm:cxn modelId="{05CBCAD8-5106-F040-95A5-9A6EC669788B}" type="presOf" srcId="{CCFBF7AF-0D26-8847-9A20-2A9F2036B416}" destId="{AB723A24-DDD7-104F-8FBC-F89D1F6AD792}" srcOrd="0" destOrd="0" presId="urn:microsoft.com/office/officeart/2005/8/layout/process1"/>
    <dgm:cxn modelId="{9E6212DF-6455-0848-83E0-869A2A305157}" type="presOf" srcId="{2E75DB5F-DB4E-E24B-A42B-4CE10B4AEFCF}" destId="{C8B27374-7E77-1540-B2F6-6C3224F8260B}" srcOrd="0" destOrd="0" presId="urn:microsoft.com/office/officeart/2005/8/layout/process1"/>
    <dgm:cxn modelId="{EA65CAE6-2BFE-064E-89D3-FCC8140DB055}" type="presOf" srcId="{B3F47B31-962C-1646-B41B-2A50FBB04BF5}" destId="{02D5FBB2-7180-4646-91D4-0322DE1E9AF9}" srcOrd="0" destOrd="0" presId="urn:microsoft.com/office/officeart/2005/8/layout/process1"/>
    <dgm:cxn modelId="{856E77E7-F1AD-D640-8283-598ACE8F806E}" srcId="{44645283-A307-CA47-A868-D9A26304AFE7}" destId="{224DE73B-D7F5-F741-9229-FF3F9F93E0E8}" srcOrd="0" destOrd="0" parTransId="{58FE6AA3-5E1D-8E4E-853A-FEF27DF424D0}" sibTransId="{B3F47B31-962C-1646-B41B-2A50FBB04BF5}"/>
    <dgm:cxn modelId="{ACF95C4D-B42A-2841-85BD-33AB663CAFC6}" type="presParOf" srcId="{1D870F99-F54E-9645-B235-506661DD35C1}" destId="{CAB7905E-87A2-094B-B5C1-9148D96B17B6}" srcOrd="0" destOrd="0" presId="urn:microsoft.com/office/officeart/2005/8/layout/process1"/>
    <dgm:cxn modelId="{C885DC36-D57E-8144-9FA2-64D5CFA9B19E}" type="presParOf" srcId="{1D870F99-F54E-9645-B235-506661DD35C1}" destId="{02D5FBB2-7180-4646-91D4-0322DE1E9AF9}" srcOrd="1" destOrd="0" presId="urn:microsoft.com/office/officeart/2005/8/layout/process1"/>
    <dgm:cxn modelId="{CA0C13C5-C0E6-6B4B-B60D-D4133FA998F6}" type="presParOf" srcId="{02D5FBB2-7180-4646-91D4-0322DE1E9AF9}" destId="{A1B0C202-1836-6F4C-9075-B7ED6E1F78ED}" srcOrd="0" destOrd="0" presId="urn:microsoft.com/office/officeart/2005/8/layout/process1"/>
    <dgm:cxn modelId="{BC84D1CB-4277-6948-88A3-455B7F4A264E}" type="presParOf" srcId="{1D870F99-F54E-9645-B235-506661DD35C1}" destId="{B3CB97AA-C41B-F24C-A85B-A3417B606215}" srcOrd="2" destOrd="0" presId="urn:microsoft.com/office/officeart/2005/8/layout/process1"/>
    <dgm:cxn modelId="{05CC9F95-7785-CD43-BA38-B31A4A4BEFF0}" type="presParOf" srcId="{1D870F99-F54E-9645-B235-506661DD35C1}" destId="{135C2062-AF79-C341-A76B-38FFE9B64A36}" srcOrd="3" destOrd="0" presId="urn:microsoft.com/office/officeart/2005/8/layout/process1"/>
    <dgm:cxn modelId="{88B4E752-9A4B-964F-B0C6-17A2999CA8AA}" type="presParOf" srcId="{135C2062-AF79-C341-A76B-38FFE9B64A36}" destId="{6A572DDF-D335-4845-94A2-439CCCDE083A}" srcOrd="0" destOrd="0" presId="urn:microsoft.com/office/officeart/2005/8/layout/process1"/>
    <dgm:cxn modelId="{62DB1B6B-D75C-DB42-932F-66BFBD7506EF}" type="presParOf" srcId="{1D870F99-F54E-9645-B235-506661DD35C1}" destId="{C8B27374-7E77-1540-B2F6-6C3224F8260B}" srcOrd="4" destOrd="0" presId="urn:microsoft.com/office/officeart/2005/8/layout/process1"/>
    <dgm:cxn modelId="{92691547-9018-0E4E-BE02-9C194CC7180B}" type="presParOf" srcId="{1D870F99-F54E-9645-B235-506661DD35C1}" destId="{AB723A24-DDD7-104F-8FBC-F89D1F6AD792}" srcOrd="5" destOrd="0" presId="urn:microsoft.com/office/officeart/2005/8/layout/process1"/>
    <dgm:cxn modelId="{9F91ABDD-61F8-A143-BBF0-786C457F6F34}" type="presParOf" srcId="{AB723A24-DDD7-104F-8FBC-F89D1F6AD792}" destId="{2FBC54CD-7E83-464B-84A1-056566BD23EF}" srcOrd="0" destOrd="0" presId="urn:microsoft.com/office/officeart/2005/8/layout/process1"/>
    <dgm:cxn modelId="{7EC6F44F-B691-844D-9C13-CD6590D16738}" type="presParOf" srcId="{1D870F99-F54E-9645-B235-506661DD35C1}" destId="{229254F1-E7BA-074B-8187-1B2B5866B1A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7905E-87A2-094B-B5C1-9148D96B17B6}">
      <dsp:nvSpPr>
        <dsp:cNvPr id="0" name=""/>
        <dsp:cNvSpPr/>
      </dsp:nvSpPr>
      <dsp:spPr>
        <a:xfrm>
          <a:off x="9242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Correct schema</a:t>
          </a:r>
        </a:p>
      </dsp:txBody>
      <dsp:txXfrm>
        <a:off x="57787" y="1395494"/>
        <a:ext cx="2665308" cy="1560349"/>
      </dsp:txXfrm>
    </dsp:sp>
    <dsp:sp modelId="{02D5FBB2-7180-4646-91D4-0322DE1E9AF9}">
      <dsp:nvSpPr>
        <dsp:cNvPr id="0" name=""/>
        <dsp:cNvSpPr/>
      </dsp:nvSpPr>
      <dsp:spPr>
        <a:xfrm>
          <a:off x="3047880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3047880" y="1970146"/>
        <a:ext cx="409940" cy="411044"/>
      </dsp:txXfrm>
    </dsp:sp>
    <dsp:sp modelId="{B3CB97AA-C41B-F24C-A85B-A3417B606215}">
      <dsp:nvSpPr>
        <dsp:cNvPr id="0" name=""/>
        <dsp:cNvSpPr/>
      </dsp:nvSpPr>
      <dsp:spPr>
        <a:xfrm>
          <a:off x="3876600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Initialize schema</a:t>
          </a:r>
        </a:p>
      </dsp:txBody>
      <dsp:txXfrm>
        <a:off x="3925145" y="1395494"/>
        <a:ext cx="2665308" cy="1560349"/>
      </dsp:txXfrm>
    </dsp:sp>
    <dsp:sp modelId="{A08DB070-B074-AE43-8BFF-2A4AE474FB65}">
      <dsp:nvSpPr>
        <dsp:cNvPr id="0" name=""/>
        <dsp:cNvSpPr/>
      </dsp:nvSpPr>
      <dsp:spPr>
        <a:xfrm>
          <a:off x="6915239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915239" y="1970146"/>
        <a:ext cx="409940" cy="411044"/>
      </dsp:txXfrm>
    </dsp:sp>
    <dsp:sp modelId="{C8B27374-7E77-1540-B2F6-6C3224F8260B}">
      <dsp:nvSpPr>
        <dsp:cNvPr id="0" name=""/>
        <dsp:cNvSpPr/>
      </dsp:nvSpPr>
      <dsp:spPr>
        <a:xfrm>
          <a:off x="7743958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Sync data</a:t>
          </a:r>
        </a:p>
      </dsp:txBody>
      <dsp:txXfrm>
        <a:off x="7792503" y="1395494"/>
        <a:ext cx="2665308" cy="1560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7905E-87A2-094B-B5C1-9148D96B17B6}">
      <dsp:nvSpPr>
        <dsp:cNvPr id="0" name=""/>
        <dsp:cNvSpPr/>
      </dsp:nvSpPr>
      <dsp:spPr>
        <a:xfrm>
          <a:off x="4621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Pause Sync</a:t>
          </a:r>
        </a:p>
      </dsp:txBody>
      <dsp:txXfrm>
        <a:off x="40127" y="1605038"/>
        <a:ext cx="1949441" cy="1141260"/>
      </dsp:txXfrm>
    </dsp:sp>
    <dsp:sp modelId="{02D5FBB2-7180-4646-91D4-0322DE1E9AF9}">
      <dsp:nvSpPr>
        <dsp:cNvPr id="0" name=""/>
        <dsp:cNvSpPr/>
      </dsp:nvSpPr>
      <dsp:spPr>
        <a:xfrm>
          <a:off x="2227119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227119" y="2025346"/>
        <a:ext cx="299835" cy="300644"/>
      </dsp:txXfrm>
    </dsp:sp>
    <dsp:sp modelId="{B3CB97AA-C41B-F24C-A85B-A3417B606215}">
      <dsp:nvSpPr>
        <dsp:cNvPr id="0" name=""/>
        <dsp:cNvSpPr/>
      </dsp:nvSpPr>
      <dsp:spPr>
        <a:xfrm>
          <a:off x="2833255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Deploy Schema Changes</a:t>
          </a:r>
        </a:p>
      </dsp:txBody>
      <dsp:txXfrm>
        <a:off x="2868761" y="1605038"/>
        <a:ext cx="1949441" cy="1141260"/>
      </dsp:txXfrm>
    </dsp:sp>
    <dsp:sp modelId="{135C2062-AF79-C341-A76B-38FFE9B64A36}">
      <dsp:nvSpPr>
        <dsp:cNvPr id="0" name=""/>
        <dsp:cNvSpPr/>
      </dsp:nvSpPr>
      <dsp:spPr>
        <a:xfrm>
          <a:off x="5055754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055754" y="2025346"/>
        <a:ext cx="299835" cy="300644"/>
      </dsp:txXfrm>
    </dsp:sp>
    <dsp:sp modelId="{C8B27374-7E77-1540-B2F6-6C3224F8260B}">
      <dsp:nvSpPr>
        <dsp:cNvPr id="0" name=""/>
        <dsp:cNvSpPr/>
      </dsp:nvSpPr>
      <dsp:spPr>
        <a:xfrm>
          <a:off x="5661890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Reconfigure Tables and Columns</a:t>
          </a:r>
        </a:p>
      </dsp:txBody>
      <dsp:txXfrm>
        <a:off x="5697396" y="1605038"/>
        <a:ext cx="1949441" cy="1141260"/>
      </dsp:txXfrm>
    </dsp:sp>
    <dsp:sp modelId="{AB723A24-DDD7-104F-8FBC-F89D1F6AD792}">
      <dsp:nvSpPr>
        <dsp:cNvPr id="0" name=""/>
        <dsp:cNvSpPr/>
      </dsp:nvSpPr>
      <dsp:spPr>
        <a:xfrm>
          <a:off x="7884389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884389" y="2025346"/>
        <a:ext cx="299835" cy="300644"/>
      </dsp:txXfrm>
    </dsp:sp>
    <dsp:sp modelId="{229254F1-E7BA-074B-8187-1B2B5866B1AB}">
      <dsp:nvSpPr>
        <dsp:cNvPr id="0" name=""/>
        <dsp:cNvSpPr/>
      </dsp:nvSpPr>
      <dsp:spPr>
        <a:xfrm>
          <a:off x="8490525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Re-enable and Run Sync</a:t>
          </a:r>
        </a:p>
      </dsp:txBody>
      <dsp:txXfrm>
        <a:off x="8526031" y="1605038"/>
        <a:ext cx="1949441" cy="1141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2/15/24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E2EEFF"/>
                </a:solidFill>
                <a:effectLst/>
                <a:latin typeface="Google Sans"/>
              </a:rPr>
              <a:t>“Happy families are all alike; every unhappy family is unhappy in its own way.” – Tolstoy, Anna Karenina, 1878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05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42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24C93-78CA-4AF0-9E77-825D60ABA4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91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24C93-78CA-4AF0-9E77-825D60ABA46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46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4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EDA69EA-C13A-4190-8214-7C5F77F3E3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720" r="38611" b="28728"/>
          <a:stretch/>
        </p:blipFill>
        <p:spPr>
          <a:xfrm>
            <a:off x="5302047" y="4077929"/>
            <a:ext cx="6889954" cy="2328551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2419D6B3-80B7-4F6E-B9C9-81A7A4E32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91838" cy="568324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2EFC698-DF2C-4FAE-B0BA-72B15E3F62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10887076" cy="647700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957090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841D4FC-A8F8-4FA8-8551-193387B6FD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5"/>
            <a:ext cx="4725988" cy="568325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4456497-3611-4399-97C0-82170F436F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4725988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652130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CDB510F9-FB05-4561-81B8-0861D32E0D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5" t="864" r="985" b="5495"/>
          <a:stretch/>
        </p:blipFill>
        <p:spPr>
          <a:xfrm rot="16200000">
            <a:off x="7543387" y="1758056"/>
            <a:ext cx="6406672" cy="2890555"/>
          </a:xfrm>
          <a:prstGeom prst="rect">
            <a:avLst/>
          </a:prstGeom>
          <a:ln>
            <a:noFill/>
          </a:ln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48E99873-666C-4AE0-9DBF-67872B0950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5992" t="25341" r="30140" b="35938"/>
          <a:stretch/>
        </p:blipFill>
        <p:spPr>
          <a:xfrm>
            <a:off x="9296682" y="0"/>
            <a:ext cx="2895318" cy="4961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CBDF45-5062-4444-A0CE-24D3BCBA6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7577137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E66214-CEC6-4398-A26E-9DADD4738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78CE9D4-F654-4339-B5BB-1A8F30D2C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942FB-1695-4A3E-A0E5-22658DCD7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828800"/>
            <a:ext cx="7577136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EA41A64-9B5D-4C3F-981F-9D2316DCD8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7577137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498982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6F556A8-4855-4EE1-841B-C9AFED909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41FEBA7-B9AA-472B-BC5A-4E473F0F0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6A1B3E-2140-4F42-921B-FEF64FC5D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2905066"/>
            <a:ext cx="4912534" cy="30385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A7657BF-5289-4569-94CE-7DEA5218EAC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828800"/>
            <a:ext cx="4912534" cy="795130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Your Sub-Title Can Go Over Here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89479AB-3D52-49BB-95E1-4744E0BDB0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31766" y="2905066"/>
            <a:ext cx="4912534" cy="30385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8E1FF0E-FE8D-4938-B0A8-2F4BCC2C8E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1766" y="1828800"/>
            <a:ext cx="4912534" cy="795130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Your Sub-Title Can Go Over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CB47BD-083C-45C7-9D14-9E7B4A3342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91838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4CB1AE0-3C8D-4899-9141-839223F4FC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2462" y="914400"/>
            <a:ext cx="10891838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191316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tags" Target="../tags/tag3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6.sv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6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24.png"/><Relationship Id="rId10" Type="http://schemas.openxmlformats.org/officeDocument/2006/relationships/image" Target="../media/image45.svg"/><Relationship Id="rId4" Type="http://schemas.openxmlformats.org/officeDocument/2006/relationships/image" Target="../media/image26.svg"/><Relationship Id="rId9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61980" y="402803"/>
            <a:ext cx="11868040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Tales from the Azure Migration Trenches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791005" y="30787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33" y="502295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252" y="5195373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4125" y="5805946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3820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0693-5AC1-C5C7-215F-4552CDCF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Infrastructure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9C5B30-808D-2398-D26E-5B1B38527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9FFFD23-E983-4B47-76AE-AA3CCEA13319}"/>
              </a:ext>
            </a:extLst>
          </p:cNvPr>
          <p:cNvSpPr/>
          <p:nvPr/>
        </p:nvSpPr>
        <p:spPr>
          <a:xfrm>
            <a:off x="1896863" y="2663300"/>
            <a:ext cx="3030243" cy="2279057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Stuff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0FA80797-4E54-A47F-70E2-54C9F8FF010F}"/>
              </a:ext>
            </a:extLst>
          </p:cNvPr>
          <p:cNvSpPr/>
          <p:nvPr/>
        </p:nvSpPr>
        <p:spPr>
          <a:xfrm>
            <a:off x="5317723" y="1565714"/>
            <a:ext cx="2935549" cy="2049717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Stuff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BDA953D-411B-5702-5F2F-42C1B26E2222}"/>
              </a:ext>
            </a:extLst>
          </p:cNvPr>
          <p:cNvSpPr/>
          <p:nvPr/>
        </p:nvSpPr>
        <p:spPr>
          <a:xfrm>
            <a:off x="5797121" y="4306633"/>
            <a:ext cx="2935549" cy="2049717"/>
          </a:xfrm>
          <a:prstGeom prst="clou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 More Stuff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2C1CC8-9274-3669-2ADC-8411743A5E0D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568171" y="3802828"/>
            <a:ext cx="1338091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F2FB0C-3C1F-07BB-32A4-6D1CA50E23E5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4924581" y="2590573"/>
            <a:ext cx="402248" cy="12122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9403E6-9919-03DE-5C1D-431650E468D8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>
            <a:off x="6785498" y="3613248"/>
            <a:ext cx="479398" cy="8105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D05EDB-85BC-3E96-0866-F9F7E5894513}"/>
              </a:ext>
            </a:extLst>
          </p:cNvPr>
          <p:cNvSpPr/>
          <p:nvPr/>
        </p:nvSpPr>
        <p:spPr>
          <a:xfrm>
            <a:off x="9996256" y="3429000"/>
            <a:ext cx="1357544" cy="87667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Junk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B0BAA2-04AF-1CA0-2E7E-5149E9B29523}"/>
              </a:ext>
            </a:extLst>
          </p:cNvPr>
          <p:cNvCxnSpPr>
            <a:cxnSpLocks/>
            <a:stCxn id="6" idx="0"/>
            <a:endCxn id="17" idx="1"/>
          </p:cNvCxnSpPr>
          <p:nvPr/>
        </p:nvCxnSpPr>
        <p:spPr>
          <a:xfrm flipV="1">
            <a:off x="8730224" y="3867335"/>
            <a:ext cx="1266032" cy="14641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3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AC2979-70FE-CF98-A08E-52DCBB68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SDLC (All on-prem)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C6878E-DB67-587C-E423-D5F750B53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Source Control</a:t>
            </a:r>
          </a:p>
          <a:p>
            <a:pPr lvl="1"/>
            <a:r>
              <a:rPr lang="en-US" dirty="0"/>
              <a:t>Bitbucket</a:t>
            </a:r>
          </a:p>
          <a:p>
            <a:r>
              <a:rPr lang="en-US" dirty="0"/>
              <a:t>Issues/stories</a:t>
            </a:r>
          </a:p>
          <a:p>
            <a:pPr lvl="1"/>
            <a:r>
              <a:rPr lang="en-US" dirty="0"/>
              <a:t>JIRA</a:t>
            </a:r>
          </a:p>
          <a:p>
            <a:r>
              <a:rPr lang="en-US" dirty="0"/>
              <a:t>Build</a:t>
            </a:r>
          </a:p>
          <a:p>
            <a:pPr lvl="1"/>
            <a:r>
              <a:rPr lang="en-US" dirty="0" err="1"/>
              <a:t>Psake</a:t>
            </a:r>
            <a:endParaRPr lang="en-US" dirty="0"/>
          </a:p>
          <a:p>
            <a:r>
              <a:rPr lang="en-US" dirty="0"/>
              <a:t>CI</a:t>
            </a:r>
          </a:p>
          <a:p>
            <a:pPr lvl="1"/>
            <a:r>
              <a:rPr lang="en-US" dirty="0"/>
              <a:t>TeamCity calling </a:t>
            </a:r>
            <a:r>
              <a:rPr lang="en-US" dirty="0" err="1"/>
              <a:t>Psake</a:t>
            </a:r>
            <a:endParaRPr lang="en-US" dirty="0"/>
          </a:p>
          <a:p>
            <a:r>
              <a:rPr lang="en-US" dirty="0"/>
              <a:t>CD</a:t>
            </a:r>
          </a:p>
          <a:p>
            <a:pPr lvl="1"/>
            <a:r>
              <a:rPr lang="en-US" dirty="0"/>
              <a:t>TeamCity calling </a:t>
            </a:r>
            <a:r>
              <a:rPr lang="en-US" dirty="0" err="1"/>
              <a:t>Pstrami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59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036C06-9A5A-8198-9578-8478349E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SDLC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70090D-2AB4-EC29-9460-D50FDC09DD1F}"/>
              </a:ext>
            </a:extLst>
          </p:cNvPr>
          <p:cNvCxnSpPr>
            <a:cxnSpLocks/>
          </p:cNvCxnSpPr>
          <p:nvPr/>
        </p:nvCxnSpPr>
        <p:spPr>
          <a:xfrm>
            <a:off x="3511916" y="1990499"/>
            <a:ext cx="0" cy="349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70DDD1-9A99-383F-212F-86004086E24A}"/>
              </a:ext>
            </a:extLst>
          </p:cNvPr>
          <p:cNvCxnSpPr>
            <a:cxnSpLocks/>
          </p:cNvCxnSpPr>
          <p:nvPr/>
        </p:nvCxnSpPr>
        <p:spPr>
          <a:xfrm>
            <a:off x="7820961" y="1990499"/>
            <a:ext cx="0" cy="349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D9269AB-B8FD-A3BA-51AF-A243194F051B}"/>
              </a:ext>
            </a:extLst>
          </p:cNvPr>
          <p:cNvSpPr/>
          <p:nvPr/>
        </p:nvSpPr>
        <p:spPr>
          <a:xfrm>
            <a:off x="1174773" y="2644012"/>
            <a:ext cx="1335951" cy="1067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Repo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F52ED95-E6C4-0BF7-67D7-FEBC1C573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748" y="5179017"/>
            <a:ext cx="1524000" cy="30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68C9585-1DF7-235D-96BC-93F4745BE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6278" y="5011256"/>
            <a:ext cx="640322" cy="640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CF6A76-CF10-21B2-C0A3-FF23AB1D623A}"/>
              </a:ext>
            </a:extLst>
          </p:cNvPr>
          <p:cNvSpPr txBox="1"/>
          <p:nvPr/>
        </p:nvSpPr>
        <p:spPr>
          <a:xfrm>
            <a:off x="4780969" y="5943600"/>
            <a:ext cx="177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35127-8253-64CC-037E-E8D866AAD520}"/>
              </a:ext>
            </a:extLst>
          </p:cNvPr>
          <p:cNvSpPr txBox="1"/>
          <p:nvPr/>
        </p:nvSpPr>
        <p:spPr>
          <a:xfrm>
            <a:off x="1109678" y="5965342"/>
            <a:ext cx="177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F1637-F0A9-E714-5C70-0DFC69742C72}"/>
              </a:ext>
            </a:extLst>
          </p:cNvPr>
          <p:cNvSpPr txBox="1"/>
          <p:nvPr/>
        </p:nvSpPr>
        <p:spPr>
          <a:xfrm>
            <a:off x="9059018" y="5943600"/>
            <a:ext cx="177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Release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6C7E0CC-4415-23E5-BB4B-5056159BB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9715" y="5011256"/>
            <a:ext cx="640322" cy="6403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5D0FC22-FC87-EA6D-57FC-A7C623E3A5E1}"/>
              </a:ext>
            </a:extLst>
          </p:cNvPr>
          <p:cNvSpPr/>
          <p:nvPr/>
        </p:nvSpPr>
        <p:spPr>
          <a:xfrm>
            <a:off x="5014994" y="2644012"/>
            <a:ext cx="1335951" cy="1067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8C3211-83EA-5C80-056B-B8176F4C4977}"/>
              </a:ext>
            </a:extLst>
          </p:cNvPr>
          <p:cNvSpPr/>
          <p:nvPr/>
        </p:nvSpPr>
        <p:spPr>
          <a:xfrm>
            <a:off x="9381900" y="2644012"/>
            <a:ext cx="1335951" cy="1067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Deploy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4A55FB-807B-537C-7F90-FB130C859055}"/>
              </a:ext>
            </a:extLst>
          </p:cNvPr>
          <p:cNvCxnSpPr>
            <a:stCxn id="18" idx="1"/>
            <a:endCxn id="9" idx="3"/>
          </p:cNvCxnSpPr>
          <p:nvPr/>
        </p:nvCxnSpPr>
        <p:spPr>
          <a:xfrm flipH="1">
            <a:off x="2510724" y="3177541"/>
            <a:ext cx="25042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21C9B56-357B-6625-56C7-86AFD7F6027C}"/>
              </a:ext>
            </a:extLst>
          </p:cNvPr>
          <p:cNvCxnSpPr>
            <a:stCxn id="19" idx="0"/>
            <a:endCxn id="9" idx="0"/>
          </p:cNvCxnSpPr>
          <p:nvPr/>
        </p:nvCxnSpPr>
        <p:spPr>
          <a:xfrm rot="16200000" flipV="1">
            <a:off x="5946313" y="-1459552"/>
            <a:ext cx="12700" cy="8207127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3AAC47A4-A84D-2838-502B-AC54F710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6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308FD-C6A8-F422-7A6C-6F6697A2E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2: Design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6BA91-2B9B-79D4-550C-C151F5BC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2050" name="Picture 2" descr="How Much Does It Cost To Hire A Floor Plan Designer?">
            <a:extLst>
              <a:ext uri="{FF2B5EF4-FFF2-40B4-BE49-F238E27FC236}">
                <a16:creationId xmlns:a16="http://schemas.microsoft.com/office/drawing/2014/main" id="{79EA501B-271B-9EBF-4CDB-889423D4C0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225" y="1690688"/>
            <a:ext cx="8480547" cy="476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531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501E6-B4B1-DF25-8F99-B4B29368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562F7-CF48-34CC-14C8-726C1456C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Platform-as-a-Service preferred</a:t>
            </a:r>
          </a:p>
          <a:p>
            <a:endParaRPr lang="en-US" dirty="0"/>
          </a:p>
          <a:p>
            <a:r>
              <a:rPr lang="en-US" dirty="0"/>
              <a:t>Infrastructure-as-a-Service if forced</a:t>
            </a:r>
          </a:p>
          <a:p>
            <a:endParaRPr lang="en-US" dirty="0"/>
          </a:p>
          <a:p>
            <a:r>
              <a:rPr lang="en-US" dirty="0"/>
              <a:t>Avoid “re-architecting”</a:t>
            </a:r>
          </a:p>
          <a:p>
            <a:endParaRPr lang="en-US" dirty="0"/>
          </a:p>
          <a:p>
            <a:r>
              <a:rPr lang="en-US" dirty="0"/>
              <a:t>AKA a “PaaS-</a:t>
            </a:r>
            <a:r>
              <a:rPr lang="en-US" dirty="0" err="1"/>
              <a:t>ified</a:t>
            </a:r>
            <a:r>
              <a:rPr lang="en-US" dirty="0"/>
              <a:t> Lift and Shift”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56CA7-AAD5-96D2-333A-8192B83C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4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F641-571C-C95A-BEAB-34412BAE9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SDLC Tooling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1BBDB4-E91C-CC48-3A29-20EF0F76C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7D96ACD9-6974-497D-1FE9-852E27F6D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32005"/>
            <a:ext cx="965200" cy="4064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5151EB6-E149-D907-CFF5-E5D32C85129A}"/>
              </a:ext>
            </a:extLst>
          </p:cNvPr>
          <p:cNvGrpSpPr/>
          <p:nvPr/>
        </p:nvGrpSpPr>
        <p:grpSpPr>
          <a:xfrm>
            <a:off x="4483224" y="1779355"/>
            <a:ext cx="2982897" cy="511700"/>
            <a:chOff x="4483224" y="1779355"/>
            <a:chExt cx="2982897" cy="511700"/>
          </a:xfrm>
        </p:grpSpPr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09FA3604-E4B3-E52D-366B-706AB7DEDF8F}"/>
                </a:ext>
              </a:extLst>
            </p:cNvPr>
            <p:cNvSpPr/>
            <p:nvPr/>
          </p:nvSpPr>
          <p:spPr>
            <a:xfrm>
              <a:off x="4483224" y="1950867"/>
              <a:ext cx="2982897" cy="16867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&quot;No&quot; Symbol 10">
              <a:extLst>
                <a:ext uri="{FF2B5EF4-FFF2-40B4-BE49-F238E27FC236}">
                  <a16:creationId xmlns:a16="http://schemas.microsoft.com/office/drawing/2014/main" id="{25B0ADA1-FA74-EA58-BCA2-63074F9F975C}"/>
                </a:ext>
              </a:extLst>
            </p:cNvPr>
            <p:cNvSpPr/>
            <p:nvPr/>
          </p:nvSpPr>
          <p:spPr>
            <a:xfrm>
              <a:off x="5717218" y="1779355"/>
              <a:ext cx="514905" cy="511700"/>
            </a:xfrm>
            <a:prstGeom prst="noSmoking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31A89CF-9B19-4E16-7040-5A4DED76C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004358"/>
            <a:ext cx="2032000" cy="40640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DBB42507-0E62-90D7-A77D-E0A327B7BB47}"/>
              </a:ext>
            </a:extLst>
          </p:cNvPr>
          <p:cNvSpPr/>
          <p:nvPr/>
        </p:nvSpPr>
        <p:spPr>
          <a:xfrm>
            <a:off x="4483223" y="3123220"/>
            <a:ext cx="2982897" cy="1686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2046C222-50B4-A8F1-6320-80DBD4F1B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02" y="2969814"/>
            <a:ext cx="1159726" cy="47548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2639AAC-DB72-82C9-88DC-7647BBD09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62198" y="5314521"/>
            <a:ext cx="660400" cy="660400"/>
          </a:xfrm>
          <a:prstGeom prst="rect">
            <a:avLst/>
          </a:prstGeom>
        </p:spPr>
      </p:pic>
      <p:pic>
        <p:nvPicPr>
          <p:cNvPr id="3074" name="Picture 2" descr="Azure Pipelines ">
            <a:extLst>
              <a:ext uri="{FF2B5EF4-FFF2-40B4-BE49-F238E27FC236}">
                <a16:creationId xmlns:a16="http://schemas.microsoft.com/office/drawing/2014/main" id="{A91D6D58-E5B5-63F5-7A00-51B538A7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463" y="5390721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C0985F8D-30BB-6D24-6C1B-B9BD6FE8548A}"/>
              </a:ext>
            </a:extLst>
          </p:cNvPr>
          <p:cNvSpPr/>
          <p:nvPr/>
        </p:nvSpPr>
        <p:spPr>
          <a:xfrm>
            <a:off x="4483221" y="5560383"/>
            <a:ext cx="2982897" cy="1686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3B75CF-1056-5E15-D0BF-E503076B57E5}"/>
              </a:ext>
            </a:extLst>
          </p:cNvPr>
          <p:cNvSpPr txBox="1"/>
          <p:nvPr/>
        </p:nvSpPr>
        <p:spPr>
          <a:xfrm>
            <a:off x="9525736" y="5460055"/>
            <a:ext cx="247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and Deploy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18C1C5-8558-F8A2-5095-2F39BCAA54E6}"/>
              </a:ext>
            </a:extLst>
          </p:cNvPr>
          <p:cNvSpPr txBox="1"/>
          <p:nvPr/>
        </p:nvSpPr>
        <p:spPr>
          <a:xfrm>
            <a:off x="1861845" y="4149079"/>
            <a:ext cx="1846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Psake</a:t>
            </a:r>
            <a:endParaRPr lang="en-US" sz="24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9AC99-7630-A3D9-BFA3-4AD26E0DA435}"/>
              </a:ext>
            </a:extLst>
          </p:cNvPr>
          <p:cNvGrpSpPr/>
          <p:nvPr/>
        </p:nvGrpSpPr>
        <p:grpSpPr>
          <a:xfrm>
            <a:off x="4483221" y="4124061"/>
            <a:ext cx="2982897" cy="511700"/>
            <a:chOff x="4483221" y="3306282"/>
            <a:chExt cx="2982897" cy="511700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F145AD63-4520-895D-DED7-56E185FBCB83}"/>
                </a:ext>
              </a:extLst>
            </p:cNvPr>
            <p:cNvSpPr/>
            <p:nvPr/>
          </p:nvSpPr>
          <p:spPr>
            <a:xfrm>
              <a:off x="4483221" y="3477794"/>
              <a:ext cx="2982897" cy="16867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&quot;No&quot; Symbol 22">
              <a:extLst>
                <a:ext uri="{FF2B5EF4-FFF2-40B4-BE49-F238E27FC236}">
                  <a16:creationId xmlns:a16="http://schemas.microsoft.com/office/drawing/2014/main" id="{B2A7B8EF-155D-C76A-FE88-3852A87CDEEF}"/>
                </a:ext>
              </a:extLst>
            </p:cNvPr>
            <p:cNvSpPr/>
            <p:nvPr/>
          </p:nvSpPr>
          <p:spPr>
            <a:xfrm>
              <a:off x="5717215" y="3306282"/>
              <a:ext cx="514905" cy="511700"/>
            </a:xfrm>
            <a:prstGeom prst="noSmoking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46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EB709-1C4E-8AD1-302E-B38EA8D2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Resources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A2A149-B671-93AB-9544-5C1FD484F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2" descr="IIS Express - Visual Studio Marketplace">
            <a:extLst>
              <a:ext uri="{FF2B5EF4-FFF2-40B4-BE49-F238E27FC236}">
                <a16:creationId xmlns:a16="http://schemas.microsoft.com/office/drawing/2014/main" id="{4A809A31-F301-AE5C-3EB2-F61699ADB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106037"/>
            <a:ext cx="1322963" cy="13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A54C2BC-E52C-962A-AD5F-A9144608083C}"/>
              </a:ext>
            </a:extLst>
          </p:cNvPr>
          <p:cNvSpPr/>
          <p:nvPr/>
        </p:nvSpPr>
        <p:spPr>
          <a:xfrm>
            <a:off x="4193854" y="2683180"/>
            <a:ext cx="2982897" cy="1686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162D9D-DE17-3F0D-05B9-C4632686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9021" y="2106037"/>
            <a:ext cx="1322963" cy="132296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F809C82-7B3D-15C5-B3FD-73C66B29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23" y="4224758"/>
            <a:ext cx="1582115" cy="15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747B66F1-3F7D-7A3E-1259-6E8EEB2DEF6E}"/>
              </a:ext>
            </a:extLst>
          </p:cNvPr>
          <p:cNvSpPr/>
          <p:nvPr/>
        </p:nvSpPr>
        <p:spPr>
          <a:xfrm>
            <a:off x="4193853" y="4931477"/>
            <a:ext cx="2982897" cy="1686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Hangfire OÜ · GitHub">
            <a:extLst>
              <a:ext uri="{FF2B5EF4-FFF2-40B4-BE49-F238E27FC236}">
                <a16:creationId xmlns:a16="http://schemas.microsoft.com/office/drawing/2014/main" id="{49825308-E15E-28EC-87B2-9B49D2447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731" y="4280411"/>
            <a:ext cx="1582115" cy="15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99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6050-F89B-7838-94C7-21AB7A7D7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Resources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9DB317-F892-C68B-59E5-C3AD45915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DC421117-B012-7BF8-3A65-4F0F11799EB0}"/>
              </a:ext>
            </a:extLst>
          </p:cNvPr>
          <p:cNvSpPr/>
          <p:nvPr/>
        </p:nvSpPr>
        <p:spPr>
          <a:xfrm>
            <a:off x="1547150" y="3248015"/>
            <a:ext cx="9097701" cy="77550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208A9-16FE-4243-102F-8210BE2EF317}"/>
              </a:ext>
            </a:extLst>
          </p:cNvPr>
          <p:cNvSpPr txBox="1"/>
          <p:nvPr/>
        </p:nvSpPr>
        <p:spPr>
          <a:xfrm>
            <a:off x="1076445" y="4236334"/>
            <a:ext cx="1516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PaaS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AC44F-3307-A12E-8B58-5F0C3080371B}"/>
              </a:ext>
            </a:extLst>
          </p:cNvPr>
          <p:cNvSpPr txBox="1"/>
          <p:nvPr/>
        </p:nvSpPr>
        <p:spPr>
          <a:xfrm>
            <a:off x="9599272" y="4236334"/>
            <a:ext cx="1516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IaaS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7FA70-3ECF-327B-578F-21DA98E13000}"/>
              </a:ext>
            </a:extLst>
          </p:cNvPr>
          <p:cNvSpPr txBox="1"/>
          <p:nvPr/>
        </p:nvSpPr>
        <p:spPr>
          <a:xfrm>
            <a:off x="1203767" y="1901680"/>
            <a:ext cx="1388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SQL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0D52E-2720-ACC0-3B03-5B24C420F924}"/>
              </a:ext>
            </a:extLst>
          </p:cNvPr>
          <p:cNvSpPr txBox="1"/>
          <p:nvPr/>
        </p:nvSpPr>
        <p:spPr>
          <a:xfrm>
            <a:off x="5086109" y="1763181"/>
            <a:ext cx="138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SQL Managed Instance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318A8-9DA5-53E8-B380-2FBC57D007E4}"/>
              </a:ext>
            </a:extLst>
          </p:cNvPr>
          <p:cNvSpPr txBox="1"/>
          <p:nvPr/>
        </p:nvSpPr>
        <p:spPr>
          <a:xfrm>
            <a:off x="9373566" y="1763181"/>
            <a:ext cx="138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Server on Azure VMs</a:t>
            </a:r>
          </a:p>
        </p:txBody>
      </p:sp>
    </p:spTree>
    <p:extLst>
      <p:ext uri="{BB962C8B-B14F-4D97-AF65-F5344CB8AC3E}">
        <p14:creationId xmlns:p14="http://schemas.microsoft.com/office/powerpoint/2010/main" val="160285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AAFC-B1CA-0A4D-6A13-9DDF8C79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Migration Options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AA73A2-1634-E50C-D024-387A738E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588AA2-4C55-1CD8-CB92-044FC990F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416042"/>
              </p:ext>
            </p:extLst>
          </p:nvPr>
        </p:nvGraphicFramePr>
        <p:xfrm>
          <a:off x="838200" y="1690688"/>
          <a:ext cx="9965804" cy="458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0360">
                  <a:extLst>
                    <a:ext uri="{9D8B030D-6E8A-4147-A177-3AD203B41FA5}">
                      <a16:colId xmlns:a16="http://schemas.microsoft.com/office/drawing/2014/main" val="1700032145"/>
                    </a:ext>
                  </a:extLst>
                </a:gridCol>
                <a:gridCol w="6655444">
                  <a:extLst>
                    <a:ext uri="{9D8B030D-6E8A-4147-A177-3AD203B41FA5}">
                      <a16:colId xmlns:a16="http://schemas.microsoft.com/office/drawing/2014/main" val="1373241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368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Migrate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Assessment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0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SQL Migration extension for Azure Data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 Azure Database Migration Service to assess and migrate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626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Transactional replication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Pub-sub model to enable transactional consistency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715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BACPAC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 schema and data exported to a file and imported via the Azure portal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28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Bulk 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 the </a:t>
                      </a:r>
                      <a:r>
                        <a:rPr lang="en-US" dirty="0" err="1"/>
                        <a:t>bcp</a:t>
                      </a:r>
                      <a:r>
                        <a:rPr lang="en-US" dirty="0"/>
                        <a:t> command line tool or library to bulk import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435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Data Factory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SSIS in the cloud, hosted ETL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694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SQL Data Sync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Client/server bidirectional syncing for Azure SQL and SQL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584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733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AAFC-B1CA-0A4D-6A13-9DDF8C79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Migration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AA73A2-1634-E50C-D024-387A738E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588AA2-4C55-1CD8-CB92-044FC990F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065402"/>
              </p:ext>
            </p:extLst>
          </p:nvPr>
        </p:nvGraphicFramePr>
        <p:xfrm>
          <a:off x="757177" y="2211549"/>
          <a:ext cx="996580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1496">
                  <a:extLst>
                    <a:ext uri="{9D8B030D-6E8A-4147-A177-3AD203B41FA5}">
                      <a16:colId xmlns:a16="http://schemas.microsoft.com/office/drawing/2014/main" val="1700032145"/>
                    </a:ext>
                  </a:extLst>
                </a:gridCol>
                <a:gridCol w="4264308">
                  <a:extLst>
                    <a:ext uri="{9D8B030D-6E8A-4147-A177-3AD203B41FA5}">
                      <a16:colId xmlns:a16="http://schemas.microsoft.com/office/drawing/2014/main" val="1373241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Online/offline?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368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SQL Migration extension for Azure Data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626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Transactional replication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715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BACPAC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28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Bulk 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435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Data Factory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694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SQL Data Sync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584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59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CD666D-F301-7CB2-A1FF-31B48E23F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“Greenfield cloud apps are all alike; every cloud migration is hard in its own way”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85BED8-15E8-5032-5AF1-7E5325F61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Me, just now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85EBA-F3A8-2DE9-2B0B-E1FB4FDA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07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530F1-D546-E566-C97E-96D1572B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Sync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F8521F-6BBD-8EB4-6AC4-E2E4BB677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122" name="Picture 2" descr="Sync data between databases">
            <a:extLst>
              <a:ext uri="{FF2B5EF4-FFF2-40B4-BE49-F238E27FC236}">
                <a16:creationId xmlns:a16="http://schemas.microsoft.com/office/drawing/2014/main" id="{A9AD00E2-7B5C-A6C3-5DBC-518EC8AF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90688"/>
            <a:ext cx="79248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629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83EAA-E006-A486-9C8B-0655290E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Limitations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984B96-5A0C-B9EA-7C7F-4C12F7F3E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table must have a primary key</a:t>
            </a:r>
          </a:p>
          <a:p>
            <a:r>
              <a:rPr lang="en-US" dirty="0"/>
              <a:t>Snapshot isolation must be enabled</a:t>
            </a:r>
          </a:p>
          <a:p>
            <a:r>
              <a:rPr lang="en-US" dirty="0"/>
              <a:t>PK values can’t be weird</a:t>
            </a:r>
          </a:p>
          <a:p>
            <a:r>
              <a:rPr lang="en-US" dirty="0"/>
              <a:t>Schema/table/column names can’t be weird</a:t>
            </a:r>
          </a:p>
          <a:p>
            <a:r>
              <a:rPr lang="en-US" dirty="0"/>
              <a:t>Table names must be unique</a:t>
            </a:r>
          </a:p>
          <a:p>
            <a:r>
              <a:rPr lang="en-US" dirty="0"/>
              <a:t>User-defined types aren’t supported</a:t>
            </a:r>
          </a:p>
          <a:p>
            <a:r>
              <a:rPr lang="en-US" dirty="0"/>
              <a:t>Truncated tables won’t sync</a:t>
            </a:r>
          </a:p>
          <a:p>
            <a:r>
              <a:rPr lang="en-US" dirty="0"/>
              <a:t>Schema changes aren’t automatically replicated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81493-B1F0-1A02-7BF6-79D9FDA7B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4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AEAF8-D2CC-7B7A-C2D3-21908570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Unsupported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AF032-EDFD-CFCB-B3B0-9E329A82B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FileStream</a:t>
            </a:r>
            <a:endParaRPr lang="en-US" dirty="0"/>
          </a:p>
          <a:p>
            <a:r>
              <a:rPr lang="en-US" dirty="0"/>
              <a:t>SQL/CLR UDT</a:t>
            </a:r>
          </a:p>
          <a:p>
            <a:r>
              <a:rPr lang="en-US" dirty="0" err="1"/>
              <a:t>XMLSchemaCollection</a:t>
            </a:r>
            <a:r>
              <a:rPr lang="en-US" dirty="0"/>
              <a:t> (XML supported)</a:t>
            </a:r>
          </a:p>
          <a:p>
            <a:r>
              <a:rPr lang="en-US" dirty="0"/>
              <a:t>Cursor, </a:t>
            </a:r>
            <a:r>
              <a:rPr lang="en-US" dirty="0" err="1"/>
              <a:t>RowVersion</a:t>
            </a:r>
            <a:r>
              <a:rPr lang="en-US" dirty="0"/>
              <a:t>, Timestamp, </a:t>
            </a:r>
            <a:r>
              <a:rPr lang="en-US" dirty="0" err="1"/>
              <a:t>Hierarchyid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Computed columns</a:t>
            </a:r>
          </a:p>
          <a:p>
            <a:r>
              <a:rPr lang="en-US" dirty="0"/>
              <a:t>Read-only columns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156C9-32ED-E220-196F-9850FF823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84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9729-B51D-7630-2F1E-DA434584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on service/DB dimensions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E1EDA5B-7BE6-931F-053C-DE68FE1383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9126412"/>
              </p:ext>
            </p:extLst>
          </p:nvPr>
        </p:nvGraphicFramePr>
        <p:xfrm>
          <a:off x="1390389" y="1825625"/>
          <a:ext cx="9870510" cy="41096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970751">
                  <a:extLst>
                    <a:ext uri="{9D8B030D-6E8A-4147-A177-3AD203B41FA5}">
                      <a16:colId xmlns:a16="http://schemas.microsoft.com/office/drawing/2014/main" val="1765097890"/>
                    </a:ext>
                  </a:extLst>
                </a:gridCol>
                <a:gridCol w="2609589">
                  <a:extLst>
                    <a:ext uri="{9D8B030D-6E8A-4147-A177-3AD203B41FA5}">
                      <a16:colId xmlns:a16="http://schemas.microsoft.com/office/drawing/2014/main" val="3073595059"/>
                    </a:ext>
                  </a:extLst>
                </a:gridCol>
                <a:gridCol w="3290170">
                  <a:extLst>
                    <a:ext uri="{9D8B030D-6E8A-4147-A177-3AD203B41FA5}">
                      <a16:colId xmlns:a16="http://schemas.microsoft.com/office/drawing/2014/main" val="198744134"/>
                    </a:ext>
                  </a:extLst>
                </a:gridCol>
              </a:tblGrid>
              <a:tr h="16674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Dimensions</a:t>
                      </a:r>
                      <a:endParaRPr lang="en-US" sz="1600">
                        <a:effectLst/>
                      </a:endParaRP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Limit</a:t>
                      </a:r>
                      <a:endParaRPr lang="en-US" sz="1600">
                        <a:effectLst/>
                      </a:endParaRP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Workaround</a:t>
                      </a:r>
                      <a:endParaRPr lang="en-US" sz="1600">
                        <a:effectLst/>
                      </a:endParaRP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2576205272"/>
                  </a:ext>
                </a:extLst>
              </a:tr>
              <a:tr h="54192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Maximum number of sync groups any database can belong to.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5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>
                        <a:effectLst/>
                      </a:endParaRP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4279707650"/>
                  </a:ext>
                </a:extLst>
              </a:tr>
              <a:tr h="41686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Maximum number of endpoints in a single sync group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>
                        <a:effectLst/>
                      </a:endParaRP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1461665978"/>
                  </a:ext>
                </a:extLst>
              </a:tr>
              <a:tr h="66697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Maximum number of on-premises endpoints in a single sync group.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5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Create multiple sync groups</a:t>
                      </a: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2022542787"/>
                  </a:ext>
                </a:extLst>
              </a:tr>
              <a:tr h="41686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Database, table, schema, and column names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50 characters per name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>
                        <a:effectLst/>
                      </a:endParaRP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1331919226"/>
                  </a:ext>
                </a:extLst>
              </a:tr>
              <a:tr h="291803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Tables in a sync group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500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Create multiple sync groups</a:t>
                      </a: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3003258925"/>
                  </a:ext>
                </a:extLst>
              </a:tr>
              <a:tr h="41686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Columns in a table in a sync group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1000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>
                        <a:effectLst/>
                      </a:endParaRP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3180142701"/>
                  </a:ext>
                </a:extLst>
              </a:tr>
              <a:tr h="291803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Data row size on a table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24 Mb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161599094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AF8ED-9F68-F42F-C6D4-6284B648C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48822FA-6DCB-5756-0BFF-406A34505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382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CDFC4-AB08-568E-1EB2-23023E2B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0CCC550-C475-29C8-C1FD-9ECD1FFBCF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8140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393B2-D1C1-F11B-733F-0D1DC51D1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2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B7905E-87A2-094B-B5C1-9148D96B17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D5FBB2-7180-4646-91D4-0322DE1E9A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CB97AA-C41B-F24C-A85B-A3417B606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8DB070-B074-AE43-8BFF-2A4AE474FB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B27374-7E77-1540-B2F6-6C3224F826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F87CA-2741-49E6-D18F-3D0795585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Schema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3C2294-ECD3-AD22-A24E-EA06B77797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Can use SSMS</a:t>
            </a:r>
          </a:p>
          <a:p>
            <a:endParaRPr lang="en-US" dirty="0"/>
          </a:p>
          <a:p>
            <a:r>
              <a:rPr lang="en-US" dirty="0"/>
              <a:t>Some auto-generated tables can be skipped</a:t>
            </a:r>
          </a:p>
          <a:p>
            <a:endParaRPr lang="en-US" dirty="0"/>
          </a:p>
          <a:p>
            <a:r>
              <a:rPr lang="en-US" dirty="0"/>
              <a:t>Include indexes, triggers,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EEBEF-3CE6-1045-E346-8CE26D7F4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71FADD3-1955-2422-535F-1A9CEA0E4D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7320" y="1825625"/>
            <a:ext cx="48913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7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998832-BDF9-83E7-F8E6-A69FF016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Sync Group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9C9226-7A85-E83C-2227-710EA2F2B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4313" y="1825625"/>
            <a:ext cx="4903373" cy="435133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81B17-77C5-F6C9-236B-DFE35FB84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071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F366B-23D9-9C00-C0CB-80C20CBE2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Sync Agent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23BBD-63C3-92EC-7701-09BB79C67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482" y="1825625"/>
            <a:ext cx="5373035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E0E2C-09B2-26F3-29E7-E130BC6D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52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07188-9370-6624-3D79-63C58473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Sync Agent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16491-CCED-AF74-1927-F5FBE0CF6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DEDA0-EFF2-2A16-964A-3176B4E9F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582" y="1825625"/>
            <a:ext cx="78728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69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C86BF-9668-FB4B-B7DC-A71E56A3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Sync Agent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59F6C1-AA6D-399D-AE84-3C8EEA517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2738" y="1825625"/>
            <a:ext cx="5546524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41371-40E6-B25A-5E38-D1B2DD225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00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5F32-DB64-CF92-3B9B-6F445D3A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Strategy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FC67-538A-6AB5-67F6-DCF9DA10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1026" name="Picture 2" descr="UPDATED: How Do Road Construction Costs in Your State Compare Nationally? –  Midwest Economic Policy Institute">
            <a:extLst>
              <a:ext uri="{FF2B5EF4-FFF2-40B4-BE49-F238E27FC236}">
                <a16:creationId xmlns:a16="http://schemas.microsoft.com/office/drawing/2014/main" id="{8C5F677F-A785-9127-E293-4E87296450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943" y="2129742"/>
            <a:ext cx="8464779" cy="362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761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83FF0-9DD8-5BF9-D522-1302228A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On-Prem DB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A082BD-F58A-F5D2-22D9-440C69793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931" y="1825625"/>
            <a:ext cx="8656137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50DAD-09BA-5D1D-36B4-3BE76690B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08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D2322-81F0-18D3-1550-5E50ED3F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Configuration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0E5BDC-1005-9088-80A1-0C18423DE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6792" y="1825625"/>
            <a:ext cx="7538416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02CF5-ED35-979E-BCBB-AD877CE6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81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370C-8C85-8C6F-A449-97813C03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Sync -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8A303-059F-1785-5686-2B7492D41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0E00-F079-842B-02CC-6A3FFFF9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39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CDFC4-AB08-568E-1EB2-23023E2B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Update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0CCC550-C475-29C8-C1FD-9ECD1FFBCF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89090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393B2-D1C1-F11B-733F-0D1DC51D1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8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B7905E-87A2-094B-B5C1-9148D96B17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D5FBB2-7180-4646-91D4-0322DE1E9A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CB97AA-C41B-F24C-A85B-A3417B606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5C2062-AF79-C341-A76B-38FFE9B64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B27374-7E77-1540-B2F6-6C3224F826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723A24-DDD7-104F-8FBC-F89D1F6AD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9254F1-E7BA-074B-8187-1B2B5866B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9CB8-B5D5-C507-9356-3ACAAD9B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3514D-6F72-B050-27E8-4D7F33200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robocopy, preferably with a Jobs file</a:t>
            </a:r>
          </a:p>
          <a:p>
            <a:endParaRPr lang="en-US" dirty="0"/>
          </a:p>
          <a:p>
            <a:r>
              <a:rPr lang="en-US" dirty="0"/>
              <a:t>Tune threads for performance (/MT:20)</a:t>
            </a:r>
          </a:p>
          <a:p>
            <a:endParaRPr lang="en-US" dirty="0"/>
          </a:p>
          <a:p>
            <a:r>
              <a:rPr lang="en-US" dirty="0"/>
              <a:t>Mirror (/MIR) to preserve structure</a:t>
            </a:r>
          </a:p>
          <a:p>
            <a:endParaRPr lang="en-US" dirty="0"/>
          </a:p>
          <a:p>
            <a:r>
              <a:rPr lang="en-US" dirty="0"/>
              <a:t>Scheduled task to automate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75CCE-421C-7F38-AC72-0D3999336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1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036C06-9A5A-8198-9578-8478349E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App Service Migration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15924C0-E451-01D6-F772-B0818BDE49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Azure DevOps Pipelines manage deployment into Azure</a:t>
            </a:r>
          </a:p>
          <a:p>
            <a:r>
              <a:rPr lang="en-US" dirty="0"/>
              <a:t>TeamCity continues to manage deployments into on-prem</a:t>
            </a:r>
          </a:p>
          <a:p>
            <a:r>
              <a:rPr lang="en-US" dirty="0"/>
              <a:t>Release strategies preserved</a:t>
            </a:r>
          </a:p>
          <a:p>
            <a:r>
              <a:rPr lang="en-US" dirty="0"/>
              <a:t>Each build and release pipeline independent of each other</a:t>
            </a:r>
          </a:p>
          <a:p>
            <a:r>
              <a:rPr lang="en-US" dirty="0"/>
              <a:t>Application configuration duplicated per pipeline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70090D-2AB4-EC29-9460-D50FDC09DD1F}"/>
              </a:ext>
            </a:extLst>
          </p:cNvPr>
          <p:cNvCxnSpPr>
            <a:cxnSpLocks/>
          </p:cNvCxnSpPr>
          <p:nvPr/>
        </p:nvCxnSpPr>
        <p:spPr>
          <a:xfrm>
            <a:off x="999315" y="4756196"/>
            <a:ext cx="49248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CA839ABF-3C7A-EB40-186F-8C93C8D2D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225" y="5590505"/>
            <a:ext cx="1279161" cy="52445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C97C868-D18B-BD70-BBDE-E12431FF246D}"/>
              </a:ext>
            </a:extLst>
          </p:cNvPr>
          <p:cNvSpPr/>
          <p:nvPr/>
        </p:nvSpPr>
        <p:spPr>
          <a:xfrm>
            <a:off x="2927396" y="4942805"/>
            <a:ext cx="91682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Repo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C86D3F3-2AE6-A090-F25E-85F14A15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109" y="3952842"/>
            <a:ext cx="640322" cy="64032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590B25-BB6D-735E-6B0E-78DE08FCB3BD}"/>
              </a:ext>
            </a:extLst>
          </p:cNvPr>
          <p:cNvCxnSpPr>
            <a:cxnSpLocks/>
          </p:cNvCxnSpPr>
          <p:nvPr/>
        </p:nvCxnSpPr>
        <p:spPr>
          <a:xfrm flipV="1">
            <a:off x="3385805" y="1726835"/>
            <a:ext cx="0" cy="2894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2CF77E9-A26D-24A6-5857-8164ED4F8C71}"/>
              </a:ext>
            </a:extLst>
          </p:cNvPr>
          <p:cNvSpPr txBox="1"/>
          <p:nvPr/>
        </p:nvSpPr>
        <p:spPr>
          <a:xfrm>
            <a:off x="447507" y="3028343"/>
            <a:ext cx="980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Release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B531E0-EAE4-D35E-A4A8-145A9B0ED802}"/>
              </a:ext>
            </a:extLst>
          </p:cNvPr>
          <p:cNvSpPr txBox="1"/>
          <p:nvPr/>
        </p:nvSpPr>
        <p:spPr>
          <a:xfrm>
            <a:off x="436053" y="4070803"/>
            <a:ext cx="980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CB3C81-70FD-B7F7-BFE0-7C56CC97CFE6}"/>
              </a:ext>
            </a:extLst>
          </p:cNvPr>
          <p:cNvSpPr txBox="1"/>
          <p:nvPr/>
        </p:nvSpPr>
        <p:spPr>
          <a:xfrm>
            <a:off x="447507" y="1841870"/>
            <a:ext cx="980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Prod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6C14028F-4377-BC25-798B-DCC5530DB1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2358" y="4070803"/>
            <a:ext cx="402585" cy="40258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4962461-C0C2-E131-B69B-1D35FF61F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109" y="2838987"/>
            <a:ext cx="640322" cy="64032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003F52E-4838-491D-E329-3B8028DC9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2358" y="2972793"/>
            <a:ext cx="402585" cy="40258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A23D6AAD-3658-B41C-7C88-4600CF089A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2358" y="1762088"/>
            <a:ext cx="402575" cy="402575"/>
          </a:xfrm>
          <a:prstGeom prst="rect">
            <a:avLst/>
          </a:prstGeom>
        </p:spPr>
      </p:pic>
      <p:pic>
        <p:nvPicPr>
          <p:cNvPr id="2050" name="Picture 2" descr="IIS Express - Visual Studio Marketplace">
            <a:extLst>
              <a:ext uri="{FF2B5EF4-FFF2-40B4-BE49-F238E27FC236}">
                <a16:creationId xmlns:a16="http://schemas.microsoft.com/office/drawing/2014/main" id="{1184B91D-BB8B-C2E4-4CCB-761E511D0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82" y="1785835"/>
            <a:ext cx="402575" cy="40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553F53A-B8C4-9D7D-22A8-D8E57DBB96D8}"/>
              </a:ext>
            </a:extLst>
          </p:cNvPr>
          <p:cNvCxnSpPr>
            <a:cxnSpLocks/>
          </p:cNvCxnSpPr>
          <p:nvPr/>
        </p:nvCxnSpPr>
        <p:spPr>
          <a:xfrm>
            <a:off x="999315" y="3708035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AADBE-82D0-4B44-3F71-2AD8D748F2BF}"/>
              </a:ext>
            </a:extLst>
          </p:cNvPr>
          <p:cNvCxnSpPr>
            <a:cxnSpLocks/>
          </p:cNvCxnSpPr>
          <p:nvPr/>
        </p:nvCxnSpPr>
        <p:spPr>
          <a:xfrm>
            <a:off x="999315" y="2508571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4387B2-D9C2-4CB1-8F54-DCCEDC1E560B}"/>
              </a:ext>
            </a:extLst>
          </p:cNvPr>
          <p:cNvCxnSpPr>
            <a:cxnSpLocks/>
          </p:cNvCxnSpPr>
          <p:nvPr/>
        </p:nvCxnSpPr>
        <p:spPr>
          <a:xfrm>
            <a:off x="3783081" y="3708035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DB6DC4B-7561-117B-E396-952DE83327A3}"/>
              </a:ext>
            </a:extLst>
          </p:cNvPr>
          <p:cNvCxnSpPr>
            <a:cxnSpLocks/>
          </p:cNvCxnSpPr>
          <p:nvPr/>
        </p:nvCxnSpPr>
        <p:spPr>
          <a:xfrm>
            <a:off x="3783081" y="2508571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FE6F72B-E303-C869-F73A-32265A3A6AB5}"/>
              </a:ext>
            </a:extLst>
          </p:cNvPr>
          <p:cNvCxnSpPr>
            <a:stCxn id="18" idx="0"/>
            <a:endCxn id="21" idx="2"/>
          </p:cNvCxnSpPr>
          <p:nvPr/>
        </p:nvCxnSpPr>
        <p:spPr>
          <a:xfrm flipH="1" flipV="1">
            <a:off x="1949270" y="4593164"/>
            <a:ext cx="1436536" cy="3496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C308CD-65AD-5619-C615-576143940394}"/>
              </a:ext>
            </a:extLst>
          </p:cNvPr>
          <p:cNvCxnSpPr>
            <a:cxnSpLocks/>
            <a:stCxn id="18" idx="0"/>
            <a:endCxn id="34" idx="2"/>
          </p:cNvCxnSpPr>
          <p:nvPr/>
        </p:nvCxnSpPr>
        <p:spPr>
          <a:xfrm flipV="1">
            <a:off x="3385806" y="4473388"/>
            <a:ext cx="1287845" cy="4694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63B1B5F-1D16-207C-EBE0-F783AB3699ED}"/>
              </a:ext>
            </a:extLst>
          </p:cNvPr>
          <p:cNvCxnSpPr>
            <a:cxnSpLocks/>
            <a:stCxn id="21" idx="0"/>
            <a:endCxn id="35" idx="2"/>
          </p:cNvCxnSpPr>
          <p:nvPr/>
        </p:nvCxnSpPr>
        <p:spPr>
          <a:xfrm flipV="1">
            <a:off x="1949270" y="3479309"/>
            <a:ext cx="0" cy="473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5E3FB2E-CCC7-9F22-3861-53C7708CFC4D}"/>
              </a:ext>
            </a:extLst>
          </p:cNvPr>
          <p:cNvCxnSpPr>
            <a:cxnSpLocks/>
            <a:stCxn id="34" idx="0"/>
            <a:endCxn id="36" idx="2"/>
          </p:cNvCxnSpPr>
          <p:nvPr/>
        </p:nvCxnSpPr>
        <p:spPr>
          <a:xfrm flipV="1">
            <a:off x="4673651" y="3375378"/>
            <a:ext cx="0" cy="695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F07DD11-349F-4140-D045-624F530EAEEF}"/>
              </a:ext>
            </a:extLst>
          </p:cNvPr>
          <p:cNvCxnSpPr>
            <a:cxnSpLocks/>
            <a:stCxn id="35" idx="0"/>
            <a:endCxn id="2050" idx="2"/>
          </p:cNvCxnSpPr>
          <p:nvPr/>
        </p:nvCxnSpPr>
        <p:spPr>
          <a:xfrm flipV="1">
            <a:off x="1949270" y="2188410"/>
            <a:ext cx="0" cy="650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33C18BA-1BDA-58AE-DEC2-8B874EA21236}"/>
              </a:ext>
            </a:extLst>
          </p:cNvPr>
          <p:cNvCxnSpPr>
            <a:cxnSpLocks/>
            <a:stCxn id="36" idx="0"/>
            <a:endCxn id="38" idx="2"/>
          </p:cNvCxnSpPr>
          <p:nvPr/>
        </p:nvCxnSpPr>
        <p:spPr>
          <a:xfrm flipH="1" flipV="1">
            <a:off x="4673646" y="2164663"/>
            <a:ext cx="5" cy="8081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88F2018-3C78-B14A-6618-CDA840EE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21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8568-C091-DE52-186A-E8757A05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Configuration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4234-AC4B-D7D1-FF70-D8ADE1437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Non-secrets in config transforms</a:t>
            </a:r>
          </a:p>
          <a:p>
            <a:pPr lvl="1"/>
            <a:r>
              <a:rPr lang="en-US" dirty="0" err="1"/>
              <a:t>Web.Dev.config</a:t>
            </a:r>
            <a:endParaRPr lang="en-US" dirty="0"/>
          </a:p>
          <a:p>
            <a:pPr lvl="1"/>
            <a:r>
              <a:rPr lang="en-US" dirty="0" err="1"/>
              <a:t>Web.Test.config</a:t>
            </a:r>
            <a:endParaRPr lang="en-US" dirty="0"/>
          </a:p>
          <a:p>
            <a:pPr lvl="1"/>
            <a:r>
              <a:rPr lang="en-US" dirty="0" err="1"/>
              <a:t>Web.Prod.config</a:t>
            </a:r>
            <a:endParaRPr lang="en-US" dirty="0"/>
          </a:p>
          <a:p>
            <a:r>
              <a:rPr lang="en-US" dirty="0"/>
              <a:t>Secrets in ADO Pipeline variables</a:t>
            </a:r>
          </a:p>
          <a:p>
            <a:pPr lvl="1"/>
            <a:r>
              <a:rPr lang="en-US" dirty="0"/>
              <a:t>Use Config transforms to “poke” XML</a:t>
            </a:r>
          </a:p>
          <a:p>
            <a:r>
              <a:rPr lang="en-US" dirty="0"/>
              <a:t>Correct config names/locations to conform to ADO pipeline limitations</a:t>
            </a:r>
          </a:p>
          <a:p>
            <a:r>
              <a:rPr lang="en-US" dirty="0"/>
              <a:t>Manually sync between pipelines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B886-7F13-8111-CA3E-03C71506B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5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8568-C091-DE52-186A-E8757A05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4234-AC4B-D7D1-FF70-D8ADE1437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Current app used ASP.NET </a:t>
            </a:r>
            <a:r>
              <a:rPr lang="en-US" dirty="0" err="1"/>
              <a:t>SignalR</a:t>
            </a:r>
            <a:endParaRPr lang="en-US" dirty="0"/>
          </a:p>
          <a:p>
            <a:endParaRPr lang="en-US" dirty="0"/>
          </a:p>
          <a:p>
            <a:r>
              <a:rPr lang="en-US" dirty="0"/>
              <a:t>ASP.NET </a:t>
            </a:r>
            <a:r>
              <a:rPr lang="en-US" dirty="0" err="1"/>
              <a:t>SignalR</a:t>
            </a:r>
            <a:r>
              <a:rPr lang="en-US" dirty="0"/>
              <a:t> does NOT support Azure SQL because…reasons</a:t>
            </a:r>
          </a:p>
          <a:p>
            <a:endParaRPr lang="en-US" dirty="0"/>
          </a:p>
          <a:p>
            <a:r>
              <a:rPr lang="en-US" dirty="0"/>
              <a:t>Azure </a:t>
            </a:r>
            <a:r>
              <a:rPr lang="en-US" dirty="0" err="1"/>
              <a:t>SignalR</a:t>
            </a:r>
            <a:r>
              <a:rPr lang="en-US" dirty="0"/>
              <a:t> is ASP.NET Core </a:t>
            </a:r>
            <a:r>
              <a:rPr lang="en-US" dirty="0" err="1"/>
              <a:t>SignalR</a:t>
            </a:r>
            <a:endParaRPr lang="en-US" dirty="0"/>
          </a:p>
          <a:p>
            <a:endParaRPr lang="en-US" dirty="0"/>
          </a:p>
          <a:p>
            <a:r>
              <a:rPr lang="en-US" dirty="0"/>
              <a:t>Feature flags to toggle</a:t>
            </a:r>
          </a:p>
          <a:p>
            <a:endParaRPr lang="en-US" dirty="0"/>
          </a:p>
          <a:p>
            <a:r>
              <a:rPr lang="en-US" dirty="0"/>
              <a:t>Shims to swap hubs/clients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B886-7F13-8111-CA3E-03C71506B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0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C13A-4AC6-AA54-CBC8-2112A592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Feature Toggle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4F6F10-DF4F-6D36-7D86-5DC6ECB89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2962"/>
            <a:ext cx="10515600" cy="40366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C7FDB-5323-F01C-2D81-78D9C13AB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35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0693-5AC1-C5C7-215F-4552CDCF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Networking Infrastructure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9C5B30-808D-2398-D26E-5B1B38527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9FFFD23-E983-4B47-76AE-AA3CCEA13319}"/>
              </a:ext>
            </a:extLst>
          </p:cNvPr>
          <p:cNvSpPr/>
          <p:nvPr/>
        </p:nvSpPr>
        <p:spPr>
          <a:xfrm>
            <a:off x="1896863" y="2663300"/>
            <a:ext cx="3030243" cy="2279057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Stuff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0FA80797-4E54-A47F-70E2-54C9F8FF010F}"/>
              </a:ext>
            </a:extLst>
          </p:cNvPr>
          <p:cNvSpPr/>
          <p:nvPr/>
        </p:nvSpPr>
        <p:spPr>
          <a:xfrm>
            <a:off x="5317723" y="1565714"/>
            <a:ext cx="2935549" cy="2049717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Azure Stuff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BDA953D-411B-5702-5F2F-42C1B26E2222}"/>
              </a:ext>
            </a:extLst>
          </p:cNvPr>
          <p:cNvSpPr/>
          <p:nvPr/>
        </p:nvSpPr>
        <p:spPr>
          <a:xfrm>
            <a:off x="5797121" y="4306633"/>
            <a:ext cx="2935549" cy="2049717"/>
          </a:xfrm>
          <a:prstGeom prst="clou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 More Azure Stuff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2C1CC8-9274-3669-2ADC-8411743A5E0D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568171" y="3802828"/>
            <a:ext cx="1338091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F2FB0C-3C1F-07BB-32A4-6D1CA50E23E5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4924581" y="2590573"/>
            <a:ext cx="402248" cy="12122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9403E6-9919-03DE-5C1D-431650E468D8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>
            <a:off x="6785498" y="3613248"/>
            <a:ext cx="479398" cy="8105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D05EDB-85BC-3E96-0866-F9F7E5894513}"/>
              </a:ext>
            </a:extLst>
          </p:cNvPr>
          <p:cNvSpPr/>
          <p:nvPr/>
        </p:nvSpPr>
        <p:spPr>
          <a:xfrm>
            <a:off x="9996256" y="3429000"/>
            <a:ext cx="1357544" cy="87667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Azure Junk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B0BAA2-04AF-1CA0-2E7E-5149E9B29523}"/>
              </a:ext>
            </a:extLst>
          </p:cNvPr>
          <p:cNvCxnSpPr>
            <a:cxnSpLocks/>
            <a:stCxn id="6" idx="0"/>
            <a:endCxn id="17" idx="1"/>
          </p:cNvCxnSpPr>
          <p:nvPr/>
        </p:nvCxnSpPr>
        <p:spPr>
          <a:xfrm flipV="1">
            <a:off x="8730224" y="3867335"/>
            <a:ext cx="1266032" cy="14641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17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2D60-1CAE-B60C-3167-6AB4C5A25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1: Assess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9711C-A000-E9EC-BE06-60811CC84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D28106-7B50-1BDD-A82A-2F34CF757C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992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0693-5AC1-C5C7-215F-4552CDCF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9C5B30-808D-2398-D26E-5B1B38527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9FFFD23-E983-4B47-76AE-AA3CCEA13319}"/>
              </a:ext>
            </a:extLst>
          </p:cNvPr>
          <p:cNvSpPr/>
          <p:nvPr/>
        </p:nvSpPr>
        <p:spPr>
          <a:xfrm>
            <a:off x="3102465" y="2353978"/>
            <a:ext cx="2157274" cy="1513357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Stuff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0FA80797-4E54-A47F-70E2-54C9F8FF010F}"/>
              </a:ext>
            </a:extLst>
          </p:cNvPr>
          <p:cNvSpPr/>
          <p:nvPr/>
        </p:nvSpPr>
        <p:spPr>
          <a:xfrm>
            <a:off x="6096000" y="1565714"/>
            <a:ext cx="2157272" cy="1503163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Azure Stuff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BDA953D-411B-5702-5F2F-42C1B26E2222}"/>
              </a:ext>
            </a:extLst>
          </p:cNvPr>
          <p:cNvSpPr/>
          <p:nvPr/>
        </p:nvSpPr>
        <p:spPr>
          <a:xfrm>
            <a:off x="6970837" y="4185678"/>
            <a:ext cx="2157274" cy="1413993"/>
          </a:xfrm>
          <a:prstGeom prst="clou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 More Azure Stuff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2C1CC8-9274-3669-2ADC-8411743A5E0D}"/>
              </a:ext>
            </a:extLst>
          </p:cNvPr>
          <p:cNvCxnSpPr>
            <a:cxnSpLocks/>
            <a:stCxn id="22" idx="0"/>
            <a:endCxn id="4" idx="1"/>
          </p:cNvCxnSpPr>
          <p:nvPr/>
        </p:nvCxnSpPr>
        <p:spPr>
          <a:xfrm flipV="1">
            <a:off x="3213100" y="3865724"/>
            <a:ext cx="968002" cy="6369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F2FB0C-3C1F-07BB-32A4-6D1CA50E23E5}"/>
              </a:ext>
            </a:extLst>
          </p:cNvPr>
          <p:cNvCxnSpPr>
            <a:cxnSpLocks/>
          </p:cNvCxnSpPr>
          <p:nvPr/>
        </p:nvCxnSpPr>
        <p:spPr>
          <a:xfrm flipV="1">
            <a:off x="4939263" y="3007573"/>
            <a:ext cx="1616739" cy="16646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9403E6-9919-03DE-5C1D-431650E468D8}"/>
              </a:ext>
            </a:extLst>
          </p:cNvPr>
          <p:cNvCxnSpPr>
            <a:cxnSpLocks/>
            <a:stCxn id="22" idx="3"/>
            <a:endCxn id="6" idx="2"/>
          </p:cNvCxnSpPr>
          <p:nvPr/>
        </p:nvCxnSpPr>
        <p:spPr>
          <a:xfrm flipV="1">
            <a:off x="5588000" y="4892675"/>
            <a:ext cx="1389529" cy="44824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D05EDB-85BC-3E96-0866-F9F7E5894513}"/>
              </a:ext>
            </a:extLst>
          </p:cNvPr>
          <p:cNvSpPr/>
          <p:nvPr/>
        </p:nvSpPr>
        <p:spPr>
          <a:xfrm>
            <a:off x="9996256" y="1991790"/>
            <a:ext cx="1357544" cy="87667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Azure Junk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B0BAA2-04AF-1CA0-2E7E-5149E9B2952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5410375" y="2430125"/>
            <a:ext cx="4585881" cy="24625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434A195-5417-113A-8CF8-502162BCD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02723"/>
            <a:ext cx="4749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60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5A87B-66EC-12E2-A7F2-A7877431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A700E-0CF4-1125-F603-7FC9A4412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potential technologies prototyped before final decision</a:t>
            </a:r>
          </a:p>
          <a:p>
            <a:endParaRPr lang="en-US" dirty="0"/>
          </a:p>
          <a:p>
            <a:r>
              <a:rPr lang="en-US" dirty="0"/>
              <a:t>All architectural decisions logged in an Architecture Decision Record</a:t>
            </a:r>
          </a:p>
          <a:p>
            <a:endParaRPr lang="en-US" dirty="0"/>
          </a:p>
          <a:p>
            <a:r>
              <a:rPr lang="en-US" dirty="0"/>
              <a:t>Used a “Sandbox” environment/subscription as a playground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AC435-1324-343C-F991-409E88D44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2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4AD4-B947-14C9-F7C8-3DA457D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Release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99C43-6EAB-197A-A182-D1CA4B165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weeks before</a:t>
            </a:r>
          </a:p>
          <a:p>
            <a:pPr lvl="1"/>
            <a:r>
              <a:rPr lang="en-US" dirty="0"/>
              <a:t>Azure environment complete</a:t>
            </a:r>
          </a:p>
          <a:p>
            <a:r>
              <a:rPr lang="en-US" dirty="0"/>
              <a:t>2 weeks before</a:t>
            </a:r>
          </a:p>
          <a:p>
            <a:pPr lvl="1"/>
            <a:r>
              <a:rPr lang="en-US" dirty="0"/>
              <a:t>Release pipeline finished</a:t>
            </a:r>
          </a:p>
          <a:p>
            <a:pPr lvl="1"/>
            <a:r>
              <a:rPr lang="en-US" dirty="0"/>
              <a:t>Data sync set up and kicked off</a:t>
            </a:r>
          </a:p>
          <a:p>
            <a:pPr lvl="1"/>
            <a:r>
              <a:rPr lang="en-US" dirty="0"/>
              <a:t>File sync set up and kicked off</a:t>
            </a:r>
          </a:p>
          <a:p>
            <a:r>
              <a:rPr lang="en-US" dirty="0"/>
              <a:t>1 week before</a:t>
            </a:r>
          </a:p>
          <a:p>
            <a:pPr lvl="1"/>
            <a:r>
              <a:rPr lang="en-US" dirty="0"/>
              <a:t>Data validation</a:t>
            </a:r>
          </a:p>
          <a:p>
            <a:pPr lvl="1"/>
            <a:r>
              <a:rPr lang="en-US" dirty="0"/>
              <a:t>Environment validation</a:t>
            </a:r>
          </a:p>
          <a:p>
            <a:pPr lvl="1"/>
            <a:r>
              <a:rPr lang="en-US" dirty="0"/>
              <a:t>Configuration validation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6C31E-D672-0AF8-4C0E-F8DEA1F15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EBACA7-33FB-7D06-7BFE-3B31A4CF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3: Go-live(s)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F64DF7-461D-9A5C-7AA3-ACCC423BD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A8D28-C922-9431-373B-99A6A1DF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14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036C06-9A5A-8198-9578-8478349E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Environment Cutover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70090D-2AB4-EC29-9460-D50FDC09DD1F}"/>
              </a:ext>
            </a:extLst>
          </p:cNvPr>
          <p:cNvCxnSpPr>
            <a:cxnSpLocks/>
          </p:cNvCxnSpPr>
          <p:nvPr/>
        </p:nvCxnSpPr>
        <p:spPr>
          <a:xfrm>
            <a:off x="999315" y="4756196"/>
            <a:ext cx="49248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590B25-BB6D-735E-6B0E-78DE08FCB3BD}"/>
              </a:ext>
            </a:extLst>
          </p:cNvPr>
          <p:cNvCxnSpPr>
            <a:cxnSpLocks/>
          </p:cNvCxnSpPr>
          <p:nvPr/>
        </p:nvCxnSpPr>
        <p:spPr>
          <a:xfrm flipV="1">
            <a:off x="3385804" y="1726835"/>
            <a:ext cx="1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2CF77E9-A26D-24A6-5857-8164ED4F8C71}"/>
              </a:ext>
            </a:extLst>
          </p:cNvPr>
          <p:cNvSpPr txBox="1"/>
          <p:nvPr/>
        </p:nvSpPr>
        <p:spPr>
          <a:xfrm>
            <a:off x="447507" y="3028343"/>
            <a:ext cx="980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Compute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B531E0-EAE4-D35E-A4A8-145A9B0ED802}"/>
              </a:ext>
            </a:extLst>
          </p:cNvPr>
          <p:cNvSpPr txBox="1"/>
          <p:nvPr/>
        </p:nvSpPr>
        <p:spPr>
          <a:xfrm>
            <a:off x="447507" y="4294598"/>
            <a:ext cx="980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CB3C81-70FD-B7F7-BFE0-7C56CC97CFE6}"/>
              </a:ext>
            </a:extLst>
          </p:cNvPr>
          <p:cNvSpPr txBox="1"/>
          <p:nvPr/>
        </p:nvSpPr>
        <p:spPr>
          <a:xfrm>
            <a:off x="447507" y="1841870"/>
            <a:ext cx="980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Storage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A23D6AAD-3658-B41C-7C88-4600CF089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2363" y="2954746"/>
            <a:ext cx="402575" cy="402575"/>
          </a:xfrm>
          <a:prstGeom prst="rect">
            <a:avLst/>
          </a:prstGeom>
        </p:spPr>
      </p:pic>
      <p:pic>
        <p:nvPicPr>
          <p:cNvPr id="2050" name="Picture 2" descr="IIS Express - Visual Studio Marketplace">
            <a:extLst>
              <a:ext uri="{FF2B5EF4-FFF2-40B4-BE49-F238E27FC236}">
                <a16:creationId xmlns:a16="http://schemas.microsoft.com/office/drawing/2014/main" id="{1184B91D-BB8B-C2E4-4CCB-761E511D0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753" y="2957860"/>
            <a:ext cx="402575" cy="40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553F53A-B8C4-9D7D-22A8-D8E57DBB96D8}"/>
              </a:ext>
            </a:extLst>
          </p:cNvPr>
          <p:cNvCxnSpPr>
            <a:cxnSpLocks/>
          </p:cNvCxnSpPr>
          <p:nvPr/>
        </p:nvCxnSpPr>
        <p:spPr>
          <a:xfrm>
            <a:off x="999315" y="3708035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AADBE-82D0-4B44-3F71-2AD8D748F2BF}"/>
              </a:ext>
            </a:extLst>
          </p:cNvPr>
          <p:cNvCxnSpPr>
            <a:cxnSpLocks/>
          </p:cNvCxnSpPr>
          <p:nvPr/>
        </p:nvCxnSpPr>
        <p:spPr>
          <a:xfrm>
            <a:off x="999315" y="2508571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4387B2-D9C2-4CB1-8F54-DCCEDC1E560B}"/>
              </a:ext>
            </a:extLst>
          </p:cNvPr>
          <p:cNvCxnSpPr>
            <a:cxnSpLocks/>
          </p:cNvCxnSpPr>
          <p:nvPr/>
        </p:nvCxnSpPr>
        <p:spPr>
          <a:xfrm>
            <a:off x="3783081" y="3708035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DB6DC4B-7561-117B-E396-952DE83327A3}"/>
              </a:ext>
            </a:extLst>
          </p:cNvPr>
          <p:cNvCxnSpPr>
            <a:cxnSpLocks/>
          </p:cNvCxnSpPr>
          <p:nvPr/>
        </p:nvCxnSpPr>
        <p:spPr>
          <a:xfrm>
            <a:off x="3783081" y="2508571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00D18088-59F8-4B63-E2B3-79D5B8930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830" y="5591653"/>
            <a:ext cx="351947" cy="35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EC10F32-5859-1459-EDE4-4376C49A8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91" y="1756460"/>
            <a:ext cx="326963" cy="40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ile server Icons PNG - Free PNG and Icons Downloads">
            <a:extLst>
              <a:ext uri="{FF2B5EF4-FFF2-40B4-BE49-F238E27FC236}">
                <a16:creationId xmlns:a16="http://schemas.microsoft.com/office/drawing/2014/main" id="{AA55C055-437A-6A22-D3C3-C5A7286E2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398" y="1756460"/>
            <a:ext cx="351314" cy="40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9A80C9-D648-C18A-1146-38668BCCC6BB}"/>
              </a:ext>
            </a:extLst>
          </p:cNvPr>
          <p:cNvCxnSpPr>
            <a:stCxn id="2050" idx="0"/>
            <a:endCxn id="4100" idx="2"/>
          </p:cNvCxnSpPr>
          <p:nvPr/>
        </p:nvCxnSpPr>
        <p:spPr>
          <a:xfrm flipH="1" flipV="1">
            <a:off x="1591173" y="2159034"/>
            <a:ext cx="342868" cy="798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0D9E39-6DD5-C9DB-7A68-304C3D4F72CA}"/>
              </a:ext>
            </a:extLst>
          </p:cNvPr>
          <p:cNvCxnSpPr>
            <a:cxnSpLocks/>
            <a:stCxn id="2050" idx="0"/>
            <a:endCxn id="4102" idx="2"/>
          </p:cNvCxnSpPr>
          <p:nvPr/>
        </p:nvCxnSpPr>
        <p:spPr>
          <a:xfrm flipV="1">
            <a:off x="1934041" y="2161564"/>
            <a:ext cx="422014" cy="796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80770D45-80F7-77F8-91FF-1B1B900AE9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69787" y="1756460"/>
            <a:ext cx="402576" cy="40257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695B6B9-3B73-C6FC-721A-B2E1EDC36F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55058" y="1774623"/>
            <a:ext cx="402574" cy="40257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44147E-147E-8CB5-304C-9CC0C3E4AB04}"/>
              </a:ext>
            </a:extLst>
          </p:cNvPr>
          <p:cNvCxnSpPr>
            <a:cxnSpLocks/>
            <a:stCxn id="38" idx="0"/>
            <a:endCxn id="12" idx="2"/>
          </p:cNvCxnSpPr>
          <p:nvPr/>
        </p:nvCxnSpPr>
        <p:spPr>
          <a:xfrm flipH="1" flipV="1">
            <a:off x="4271075" y="2159036"/>
            <a:ext cx="402576" cy="795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3F1417-47EE-63EE-703F-93226A401646}"/>
              </a:ext>
            </a:extLst>
          </p:cNvPr>
          <p:cNvCxnSpPr>
            <a:cxnSpLocks/>
            <a:stCxn id="38" idx="0"/>
            <a:endCxn id="13" idx="2"/>
          </p:cNvCxnSpPr>
          <p:nvPr/>
        </p:nvCxnSpPr>
        <p:spPr>
          <a:xfrm flipV="1">
            <a:off x="4673651" y="2177197"/>
            <a:ext cx="482694" cy="777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AE77CAC-8DA3-6C10-D3C6-8A7A8893F7DB}"/>
              </a:ext>
            </a:extLst>
          </p:cNvPr>
          <p:cNvSpPr/>
          <p:nvPr/>
        </p:nvSpPr>
        <p:spPr>
          <a:xfrm>
            <a:off x="2992142" y="1793773"/>
            <a:ext cx="819244" cy="450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Sync</a:t>
            </a:r>
          </a:p>
        </p:txBody>
      </p:sp>
      <p:pic>
        <p:nvPicPr>
          <p:cNvPr id="4104" name="Picture 8" descr="avinetworks · GitHub">
            <a:extLst>
              <a:ext uri="{FF2B5EF4-FFF2-40B4-BE49-F238E27FC236}">
                <a16:creationId xmlns:a16="http://schemas.microsoft.com/office/drawing/2014/main" id="{A2BD9BF1-F5C3-7EDA-B3D4-A1E424CC3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53" y="4023854"/>
            <a:ext cx="467902" cy="46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4E0393-CDC1-7DA8-5BA0-CCFD2924CFB3}"/>
              </a:ext>
            </a:extLst>
          </p:cNvPr>
          <p:cNvCxnSpPr>
            <a:cxnSpLocks/>
            <a:stCxn id="4098" idx="0"/>
            <a:endCxn id="4104" idx="2"/>
          </p:cNvCxnSpPr>
          <p:nvPr/>
        </p:nvCxnSpPr>
        <p:spPr>
          <a:xfrm flipV="1">
            <a:off x="3385804" y="4491756"/>
            <a:ext cx="0" cy="10998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BA382A-C4F4-AC13-1CE0-6DC089A1C53E}"/>
              </a:ext>
            </a:extLst>
          </p:cNvPr>
          <p:cNvCxnSpPr>
            <a:cxnSpLocks/>
            <a:stCxn id="4104" idx="0"/>
            <a:endCxn id="2050" idx="2"/>
          </p:cNvCxnSpPr>
          <p:nvPr/>
        </p:nvCxnSpPr>
        <p:spPr>
          <a:xfrm flipH="1" flipV="1">
            <a:off x="1934041" y="3360435"/>
            <a:ext cx="1451763" cy="6634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5438639-DECF-CC73-BD35-EA150AB7EA24}"/>
              </a:ext>
            </a:extLst>
          </p:cNvPr>
          <p:cNvCxnSpPr>
            <a:cxnSpLocks/>
            <a:stCxn id="4104" idx="0"/>
            <a:endCxn id="38" idx="2"/>
          </p:cNvCxnSpPr>
          <p:nvPr/>
        </p:nvCxnSpPr>
        <p:spPr>
          <a:xfrm flipV="1">
            <a:off x="3385804" y="3357321"/>
            <a:ext cx="1287847" cy="666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40156-F6E0-A58B-7980-FF1398ADE4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Enable Maintenance Mode (on-prem)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Disable </a:t>
            </a:r>
            <a:r>
              <a:rPr lang="en-US" dirty="0" err="1"/>
              <a:t>Hangfire</a:t>
            </a:r>
            <a:r>
              <a:rPr lang="en-US" dirty="0"/>
              <a:t> (on-prem)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SQL Data Sync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File Sync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Flip DNS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Enable </a:t>
            </a:r>
            <a:r>
              <a:rPr lang="en-US" dirty="0" err="1"/>
              <a:t>Hangfire</a:t>
            </a:r>
            <a:r>
              <a:rPr lang="en-US" dirty="0"/>
              <a:t> (Azure)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Disable maintenance mode (</a:t>
            </a:r>
            <a:r>
              <a:rPr lang="en-US" dirty="0" err="1"/>
              <a:t>CloudFlare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Smoke test/monitor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🍾🥂🥳</a:t>
            </a:r>
          </a:p>
        </p:txBody>
      </p:sp>
    </p:spTree>
    <p:extLst>
      <p:ext uri="{BB962C8B-B14F-4D97-AF65-F5344CB8AC3E}">
        <p14:creationId xmlns:p14="http://schemas.microsoft.com/office/powerpoint/2010/main" val="97554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A0A80D-7BB6-B390-141C-6A8F5AE6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Rollout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712AE-3BC2-0A87-3868-E8E4456A6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CAB72-F223-48AC-C4EA-842F73E11FC3}"/>
              </a:ext>
            </a:extLst>
          </p:cNvPr>
          <p:cNvSpPr/>
          <p:nvPr/>
        </p:nvSpPr>
        <p:spPr>
          <a:xfrm>
            <a:off x="939452" y="1941534"/>
            <a:ext cx="6012493" cy="613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34C706-31F3-3957-EB96-CCFFBD9F323C}"/>
              </a:ext>
            </a:extLst>
          </p:cNvPr>
          <p:cNvSpPr/>
          <p:nvPr/>
        </p:nvSpPr>
        <p:spPr>
          <a:xfrm>
            <a:off x="3581400" y="3554423"/>
            <a:ext cx="4720225" cy="613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F5FCEF-E64B-3166-E2C7-06B85E8D969D}"/>
              </a:ext>
            </a:extLst>
          </p:cNvPr>
          <p:cNvSpPr/>
          <p:nvPr/>
        </p:nvSpPr>
        <p:spPr>
          <a:xfrm>
            <a:off x="5074085" y="5167312"/>
            <a:ext cx="4720225" cy="613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B1863C-B9A0-7E8A-6F12-E76CC60A7B8A}"/>
              </a:ext>
            </a:extLst>
          </p:cNvPr>
          <p:cNvSpPr txBox="1"/>
          <p:nvPr/>
        </p:nvSpPr>
        <p:spPr>
          <a:xfrm>
            <a:off x="601248" y="4302691"/>
            <a:ext cx="3883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QA includes full regression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Fast-follow on Prod to prevent bottlenecks</a:t>
            </a:r>
          </a:p>
        </p:txBody>
      </p:sp>
    </p:spTree>
    <p:extLst>
      <p:ext uri="{BB962C8B-B14F-4D97-AF65-F5344CB8AC3E}">
        <p14:creationId xmlns:p14="http://schemas.microsoft.com/office/powerpoint/2010/main" val="2751090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1351DA-0441-F918-0ED1-3CD6D251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185B37-D294-3A62-233F-C17036320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Prototype technologies before choosing</a:t>
            </a:r>
          </a:p>
          <a:p>
            <a:endParaRPr lang="en-US" dirty="0"/>
          </a:p>
          <a:p>
            <a:r>
              <a:rPr lang="en-US" dirty="0"/>
              <a:t>Don’t let perfect be the enemy of good</a:t>
            </a:r>
          </a:p>
          <a:p>
            <a:endParaRPr lang="en-US" dirty="0"/>
          </a:p>
          <a:p>
            <a:r>
              <a:rPr lang="en-US" dirty="0"/>
              <a:t>Resist “fixing” architecture</a:t>
            </a:r>
          </a:p>
          <a:p>
            <a:endParaRPr lang="en-US" dirty="0"/>
          </a:p>
          <a:p>
            <a:r>
              <a:rPr lang="en-US" dirty="0"/>
              <a:t>Be careful with infrastructure changes during rollout</a:t>
            </a:r>
          </a:p>
          <a:p>
            <a:endParaRPr lang="en-US" dirty="0"/>
          </a:p>
          <a:p>
            <a:r>
              <a:rPr lang="en-US" dirty="0"/>
              <a:t>If you’ve prepared, roll out should be boring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1A721-A4D1-6AEB-288A-115B1E00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4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02957" y="450347"/>
            <a:ext cx="9786086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Tales from the Azure Migration Trenches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82753" y="3296510"/>
            <a:ext cx="10901732" cy="3674238"/>
          </a:xfrm>
        </p:spPr>
        <p:txBody>
          <a:bodyPr>
            <a:normAutofit/>
          </a:bodyPr>
          <a:lstStyle/>
          <a:p>
            <a:r>
              <a:rPr lang="en-US" sz="3200" dirty="0"/>
              <a:t>Jimmy </a:t>
            </a:r>
            <a:r>
              <a:rPr lang="en-US" sz="3200" dirty="0" err="1"/>
              <a:t>Bogard</a:t>
            </a:r>
            <a:endParaRPr lang="en-US" sz="3200" dirty="0"/>
          </a:p>
          <a:p>
            <a:r>
              <a:rPr lang="en-US" sz="3200" dirty="0"/>
              <a:t>@</a:t>
            </a:r>
            <a:r>
              <a:rPr lang="en-US" sz="3200" dirty="0" err="1"/>
              <a:t>jbogard</a:t>
            </a:r>
            <a:endParaRPr lang="en-US" sz="3200" dirty="0"/>
          </a:p>
          <a:p>
            <a:r>
              <a:rPr lang="en-US" sz="3200" dirty="0"/>
              <a:t>github.com/</a:t>
            </a:r>
            <a:r>
              <a:rPr lang="en-US" sz="3200" dirty="0" err="1"/>
              <a:t>jbogard</a:t>
            </a:r>
            <a:endParaRPr lang="en-US" sz="3200" dirty="0"/>
          </a:p>
          <a:p>
            <a:r>
              <a:rPr lang="en-US" sz="3200" dirty="0"/>
              <a:t>jimmybogard.com</a:t>
            </a:r>
          </a:p>
          <a:p>
            <a:endParaRPr lang="en-US" sz="3200" dirty="0"/>
          </a:p>
          <a:p>
            <a:r>
              <a:rPr lang="en-US" sz="3200" dirty="0"/>
              <a:t>github.com/jbogard/presentations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496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B3048-9DC7-9D2F-C770-1309019BE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1: Assess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842D8-1D83-9DB4-86F2-0363E9D70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Infrastructure</a:t>
            </a:r>
          </a:p>
          <a:p>
            <a:pPr lvl="1"/>
            <a:r>
              <a:rPr lang="en-US" dirty="0"/>
              <a:t>Application Hosts (Compute)</a:t>
            </a:r>
          </a:p>
          <a:p>
            <a:pPr lvl="1"/>
            <a:r>
              <a:rPr lang="en-US" dirty="0"/>
              <a:t>Storage (Databases, files, etc.)</a:t>
            </a:r>
          </a:p>
          <a:p>
            <a:pPr lvl="1"/>
            <a:r>
              <a:rPr lang="en-US" dirty="0"/>
              <a:t>Environments</a:t>
            </a:r>
          </a:p>
          <a:p>
            <a:r>
              <a:rPr lang="en-US" dirty="0"/>
              <a:t>Network Infrastructure</a:t>
            </a:r>
          </a:p>
          <a:p>
            <a:pPr lvl="1"/>
            <a:r>
              <a:rPr lang="en-US" dirty="0"/>
              <a:t>VLANs, VPNs, DNS, TLAs</a:t>
            </a:r>
          </a:p>
          <a:p>
            <a:r>
              <a:rPr lang="en-US" dirty="0"/>
              <a:t>Software Development Lifecycle</a:t>
            </a:r>
          </a:p>
          <a:p>
            <a:pPr lvl="1"/>
            <a:r>
              <a:rPr lang="en-US" dirty="0"/>
              <a:t>Tools used</a:t>
            </a:r>
          </a:p>
          <a:p>
            <a:pPr lvl="1"/>
            <a:r>
              <a:rPr lang="en-US" dirty="0"/>
              <a:t>Processes and gates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A1FF9-269B-F2A9-0360-959716423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49D06-DA8B-4617-738D-B0A9C5A4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34DF8-E1A0-8A70-4F1A-EB202FCB71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 web applications</a:t>
            </a:r>
          </a:p>
          <a:p>
            <a:pPr lvl="1"/>
            <a:r>
              <a:rPr lang="en-US" dirty="0"/>
              <a:t>“Internal” Admin app</a:t>
            </a:r>
          </a:p>
          <a:p>
            <a:pPr lvl="1"/>
            <a:r>
              <a:rPr lang="en-US" dirty="0"/>
              <a:t>“External” Public app</a:t>
            </a:r>
          </a:p>
          <a:p>
            <a:pPr lvl="1"/>
            <a:r>
              <a:rPr lang="en-US" dirty="0"/>
              <a:t>ASP.NET 4.8 (also migrating to .NET 6)</a:t>
            </a:r>
          </a:p>
          <a:p>
            <a:pPr lvl="1"/>
            <a:r>
              <a:rPr lang="en-US" dirty="0"/>
              <a:t>Various middleware (</a:t>
            </a:r>
            <a:r>
              <a:rPr lang="en-US" dirty="0" err="1"/>
              <a:t>Hangfire</a:t>
            </a:r>
            <a:r>
              <a:rPr lang="en-US" dirty="0"/>
              <a:t>, </a:t>
            </a:r>
            <a:r>
              <a:rPr lang="en-US" dirty="0" err="1"/>
              <a:t>SignalR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40F883-AA91-07D0-B2D5-1EF3C525A2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2 application databases</a:t>
            </a:r>
          </a:p>
          <a:p>
            <a:pPr lvl="1"/>
            <a:r>
              <a:rPr lang="en-US" dirty="0"/>
              <a:t>Internal app communicates to both</a:t>
            </a:r>
          </a:p>
          <a:p>
            <a:pPr lvl="1"/>
            <a:r>
              <a:rPr lang="en-US" dirty="0"/>
              <a:t>External app communicates to one</a:t>
            </a:r>
          </a:p>
          <a:p>
            <a:pPr lvl="1"/>
            <a:r>
              <a:rPr lang="en-US" dirty="0"/>
              <a:t>SQL Server Agent used for some jobs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30209-CE21-E6A1-5F9D-502F392F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0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49D06-DA8B-4617-738D-B0A9C5A4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34DF8-E1A0-8A70-4F1A-EB202FCB7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 deployed environments</a:t>
            </a:r>
          </a:p>
          <a:p>
            <a:pPr lvl="1"/>
            <a:r>
              <a:rPr lang="en-US" dirty="0"/>
              <a:t>QA, Stage, Prod</a:t>
            </a:r>
          </a:p>
          <a:p>
            <a:pPr lvl="1"/>
            <a:r>
              <a:rPr lang="en-US" dirty="0"/>
              <a:t>Stage gates Prod</a:t>
            </a:r>
          </a:p>
          <a:p>
            <a:pPr lvl="1"/>
            <a:endParaRPr lang="en-US" dirty="0"/>
          </a:p>
          <a:p>
            <a:r>
              <a:rPr lang="en-US" dirty="0"/>
              <a:t>Incoming and outgoing integrations</a:t>
            </a:r>
          </a:p>
          <a:p>
            <a:pPr lvl="1"/>
            <a:r>
              <a:rPr lang="en-US" dirty="0"/>
              <a:t>Incoming web hooks</a:t>
            </a:r>
          </a:p>
          <a:p>
            <a:pPr lvl="1"/>
            <a:r>
              <a:rPr lang="en-US" dirty="0"/>
              <a:t>Various outgoing API calls</a:t>
            </a:r>
          </a:p>
          <a:p>
            <a:pPr lvl="1"/>
            <a:r>
              <a:rPr lang="en-US" dirty="0"/>
              <a:t>Varying security measures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30209-CE21-E6A1-5F9D-502F392F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62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47DDE-6209-4D86-A411-E259E5C9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Production Server Infrastructure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6265A4-B014-9F53-F67E-59F56DA059DE}"/>
              </a:ext>
            </a:extLst>
          </p:cNvPr>
          <p:cNvSpPr/>
          <p:nvPr/>
        </p:nvSpPr>
        <p:spPr>
          <a:xfrm>
            <a:off x="3833998" y="2212451"/>
            <a:ext cx="1375834" cy="679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Admin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524881-3154-31AB-F329-CCD176558972}"/>
              </a:ext>
            </a:extLst>
          </p:cNvPr>
          <p:cNvSpPr/>
          <p:nvPr/>
        </p:nvSpPr>
        <p:spPr>
          <a:xfrm>
            <a:off x="3833998" y="3243950"/>
            <a:ext cx="1375834" cy="679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Public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8FEB3-A82F-0DA7-DDDE-E1E5652349EC}"/>
              </a:ext>
            </a:extLst>
          </p:cNvPr>
          <p:cNvSpPr/>
          <p:nvPr/>
        </p:nvSpPr>
        <p:spPr>
          <a:xfrm>
            <a:off x="3568336" y="1823066"/>
            <a:ext cx="1926167" cy="282363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/>
              <a:t>IIS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F6FA1A-A85F-60EF-AE5A-A208C448989D}"/>
              </a:ext>
            </a:extLst>
          </p:cNvPr>
          <p:cNvSpPr/>
          <p:nvPr/>
        </p:nvSpPr>
        <p:spPr>
          <a:xfrm>
            <a:off x="3356483" y="1677985"/>
            <a:ext cx="2371240" cy="339102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ProdAppServer1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885052-DEF3-6759-A17E-66C55C99A0B4}"/>
              </a:ext>
            </a:extLst>
          </p:cNvPr>
          <p:cNvSpPr/>
          <p:nvPr/>
        </p:nvSpPr>
        <p:spPr>
          <a:xfrm>
            <a:off x="3356483" y="5258457"/>
            <a:ext cx="2371240" cy="747535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ProdAppServer2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BD9A2B-8C11-A267-9F29-FD730C049EFA}"/>
              </a:ext>
            </a:extLst>
          </p:cNvPr>
          <p:cNvSpPr/>
          <p:nvPr/>
        </p:nvSpPr>
        <p:spPr>
          <a:xfrm>
            <a:off x="3568335" y="5332547"/>
            <a:ext cx="1926167" cy="32230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Same as above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9C941C-2B17-47CF-46A8-1E62C2B9363E}"/>
              </a:ext>
            </a:extLst>
          </p:cNvPr>
          <p:cNvSpPr/>
          <p:nvPr/>
        </p:nvSpPr>
        <p:spPr>
          <a:xfrm>
            <a:off x="6599243" y="1690688"/>
            <a:ext cx="3681099" cy="181609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 err="1"/>
              <a:t>ProdDBServer</a:t>
            </a:r>
            <a:endParaRPr lang="en-US" sz="1400" dirty="0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046E2F55-CAA3-1415-5BB4-31E9C0845F73}"/>
              </a:ext>
            </a:extLst>
          </p:cNvPr>
          <p:cNvSpPr/>
          <p:nvPr/>
        </p:nvSpPr>
        <p:spPr>
          <a:xfrm>
            <a:off x="7017180" y="1981750"/>
            <a:ext cx="799713" cy="1094181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admin</a:t>
            </a: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70301F64-C18E-9A1A-6472-104FEB998385}"/>
              </a:ext>
            </a:extLst>
          </p:cNvPr>
          <p:cNvSpPr/>
          <p:nvPr/>
        </p:nvSpPr>
        <p:spPr>
          <a:xfrm>
            <a:off x="8737262" y="1986087"/>
            <a:ext cx="799713" cy="1094181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public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DE36A7-01A0-2551-0326-2D1DF02FCDA1}"/>
              </a:ext>
            </a:extLst>
          </p:cNvPr>
          <p:cNvSpPr/>
          <p:nvPr/>
        </p:nvSpPr>
        <p:spPr>
          <a:xfrm>
            <a:off x="6630756" y="4189894"/>
            <a:ext cx="2289617" cy="181609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 err="1"/>
              <a:t>ProdFileServer</a:t>
            </a:r>
            <a:endParaRPr lang="en-US" sz="1400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B19468D-5BCE-D590-70B2-461557E388D9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>
            <a:off x="5494503" y="3234883"/>
            <a:ext cx="1136253" cy="1863060"/>
          </a:xfrm>
          <a:prstGeom prst="bentConnector3">
            <a:avLst>
              <a:gd name="adj1" fmla="val 60366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8CACC35-C4CB-12C1-DAF4-04C2D8F7D1D3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5494502" y="5097943"/>
            <a:ext cx="1136254" cy="395756"/>
          </a:xfrm>
          <a:prstGeom prst="bentConnector3">
            <a:avLst>
              <a:gd name="adj1" fmla="val 6009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BA60CBC-E5EA-1C47-952F-5A81D0CA807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5494502" y="2598737"/>
            <a:ext cx="1104741" cy="2974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79C07E-2242-967D-4A1F-593950EB650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5494502" y="2598737"/>
            <a:ext cx="1104741" cy="28949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1FE97C6D-9A34-4BC8-68A9-47EEA55B0F12}"/>
              </a:ext>
            </a:extLst>
          </p:cNvPr>
          <p:cNvSpPr/>
          <p:nvPr/>
        </p:nvSpPr>
        <p:spPr>
          <a:xfrm>
            <a:off x="2294831" y="1672318"/>
            <a:ext cx="585017" cy="433367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/>
              <a:t>Load Balancer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D76588-F0B8-F271-229D-6C86F4C53EDC}"/>
              </a:ext>
            </a:extLst>
          </p:cNvPr>
          <p:cNvCxnSpPr>
            <a:endCxn id="45" idx="1"/>
          </p:cNvCxnSpPr>
          <p:nvPr/>
        </p:nvCxnSpPr>
        <p:spPr>
          <a:xfrm>
            <a:off x="1803551" y="3835349"/>
            <a:ext cx="491280" cy="38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1DE4FB5-ED95-5D01-638F-ECD2FAD0F549}"/>
              </a:ext>
            </a:extLst>
          </p:cNvPr>
          <p:cNvCxnSpPr>
            <a:stCxn id="45" idx="3"/>
            <a:endCxn id="5" idx="1"/>
          </p:cNvCxnSpPr>
          <p:nvPr/>
        </p:nvCxnSpPr>
        <p:spPr>
          <a:xfrm flipV="1">
            <a:off x="2879848" y="3373500"/>
            <a:ext cx="476635" cy="46565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D9134F9-0D65-237D-2F9A-E926FD9C31E5}"/>
              </a:ext>
            </a:extLst>
          </p:cNvPr>
          <p:cNvCxnSpPr>
            <a:cxnSpLocks/>
            <a:stCxn id="45" idx="3"/>
            <a:endCxn id="6" idx="1"/>
          </p:cNvCxnSpPr>
          <p:nvPr/>
        </p:nvCxnSpPr>
        <p:spPr>
          <a:xfrm>
            <a:off x="2879848" y="3839155"/>
            <a:ext cx="476635" cy="179307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4" name="Graphic 53" descr="Open folder with solid fill">
            <a:extLst>
              <a:ext uri="{FF2B5EF4-FFF2-40B4-BE49-F238E27FC236}">
                <a16:creationId xmlns:a16="http://schemas.microsoft.com/office/drawing/2014/main" id="{ECF2147A-8C87-B70A-D272-C14B7EC5A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6851" y="4539211"/>
            <a:ext cx="914400" cy="914400"/>
          </a:xfrm>
          <a:prstGeom prst="rect">
            <a:avLst/>
          </a:prstGeom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E430D72-92B0-9019-FFE5-1B51FEF0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80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47DDE-6209-4D86-A411-E259E5C9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QA/Stage Server Infrastructure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6265A4-B014-9F53-F67E-59F56DA059DE}"/>
              </a:ext>
            </a:extLst>
          </p:cNvPr>
          <p:cNvSpPr/>
          <p:nvPr/>
        </p:nvSpPr>
        <p:spPr>
          <a:xfrm>
            <a:off x="3955693" y="2079491"/>
            <a:ext cx="1151450" cy="22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Admin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524881-3154-31AB-F329-CCD176558972}"/>
              </a:ext>
            </a:extLst>
          </p:cNvPr>
          <p:cNvSpPr/>
          <p:nvPr/>
        </p:nvSpPr>
        <p:spPr>
          <a:xfrm>
            <a:off x="3955693" y="2436700"/>
            <a:ext cx="1151451" cy="22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Public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8FEB3-A82F-0DA7-DDDE-E1E5652349EC}"/>
              </a:ext>
            </a:extLst>
          </p:cNvPr>
          <p:cNvSpPr/>
          <p:nvPr/>
        </p:nvSpPr>
        <p:spPr>
          <a:xfrm>
            <a:off x="3568336" y="1823066"/>
            <a:ext cx="1926167" cy="292309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/>
              <a:t>IIS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F6FA1A-A85F-60EF-AE5A-A208C448989D}"/>
              </a:ext>
            </a:extLst>
          </p:cNvPr>
          <p:cNvSpPr/>
          <p:nvPr/>
        </p:nvSpPr>
        <p:spPr>
          <a:xfrm>
            <a:off x="3356483" y="1677985"/>
            <a:ext cx="2371240" cy="339102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QAAppServer1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885052-DEF3-6759-A17E-66C55C99A0B4}"/>
              </a:ext>
            </a:extLst>
          </p:cNvPr>
          <p:cNvSpPr/>
          <p:nvPr/>
        </p:nvSpPr>
        <p:spPr>
          <a:xfrm>
            <a:off x="3356483" y="5258457"/>
            <a:ext cx="2371240" cy="747535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QAAppServer2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BD9A2B-8C11-A267-9F29-FD730C049EFA}"/>
              </a:ext>
            </a:extLst>
          </p:cNvPr>
          <p:cNvSpPr/>
          <p:nvPr/>
        </p:nvSpPr>
        <p:spPr>
          <a:xfrm>
            <a:off x="3568335" y="5332547"/>
            <a:ext cx="1926167" cy="32230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Same as above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9C941C-2B17-47CF-46A8-1E62C2B9363E}"/>
              </a:ext>
            </a:extLst>
          </p:cNvPr>
          <p:cNvSpPr/>
          <p:nvPr/>
        </p:nvSpPr>
        <p:spPr>
          <a:xfrm>
            <a:off x="6599243" y="1690688"/>
            <a:ext cx="4018450" cy="181609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 err="1"/>
              <a:t>QADBServer</a:t>
            </a:r>
            <a:endParaRPr lang="en-US" sz="1400" dirty="0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046E2F55-CAA3-1415-5BB4-31E9C0845F73}"/>
              </a:ext>
            </a:extLst>
          </p:cNvPr>
          <p:cNvSpPr/>
          <p:nvPr/>
        </p:nvSpPr>
        <p:spPr>
          <a:xfrm>
            <a:off x="6871237" y="2079491"/>
            <a:ext cx="619317" cy="690934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admin</a:t>
            </a: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70301F64-C18E-9A1A-6472-104FEB998385}"/>
              </a:ext>
            </a:extLst>
          </p:cNvPr>
          <p:cNvSpPr/>
          <p:nvPr/>
        </p:nvSpPr>
        <p:spPr>
          <a:xfrm>
            <a:off x="7717624" y="2079491"/>
            <a:ext cx="619317" cy="690935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public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DE36A7-01A0-2551-0326-2D1DF02FCDA1}"/>
              </a:ext>
            </a:extLst>
          </p:cNvPr>
          <p:cNvSpPr/>
          <p:nvPr/>
        </p:nvSpPr>
        <p:spPr>
          <a:xfrm>
            <a:off x="6630756" y="4189894"/>
            <a:ext cx="3986937" cy="181609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 err="1"/>
              <a:t>QAFileServer</a:t>
            </a:r>
            <a:endParaRPr lang="en-US" sz="1400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B19468D-5BCE-D590-70B2-461557E388D9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>
            <a:off x="5494503" y="3284615"/>
            <a:ext cx="1136253" cy="18133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8CACC35-C4CB-12C1-DAF4-04C2D8F7D1D3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5494502" y="5097943"/>
            <a:ext cx="1136254" cy="3957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BA60CBC-E5EA-1C47-952F-5A81D0CA807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5494502" y="2598737"/>
            <a:ext cx="1104741" cy="297414"/>
          </a:xfrm>
          <a:prstGeom prst="bentConnector3">
            <a:avLst>
              <a:gd name="adj1" fmla="val 6848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79C07E-2242-967D-4A1F-593950EB650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5494502" y="2598737"/>
            <a:ext cx="1104741" cy="2894962"/>
          </a:xfrm>
          <a:prstGeom prst="bentConnector3">
            <a:avLst>
              <a:gd name="adj1" fmla="val 6848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1FE97C6D-9A34-4BC8-68A9-47EEA55B0F12}"/>
              </a:ext>
            </a:extLst>
          </p:cNvPr>
          <p:cNvSpPr/>
          <p:nvPr/>
        </p:nvSpPr>
        <p:spPr>
          <a:xfrm>
            <a:off x="2294831" y="1672318"/>
            <a:ext cx="585017" cy="433367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/>
              <a:t>Load Balancer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D76588-F0B8-F271-229D-6C86F4C53EDC}"/>
              </a:ext>
            </a:extLst>
          </p:cNvPr>
          <p:cNvCxnSpPr>
            <a:endCxn id="45" idx="1"/>
          </p:cNvCxnSpPr>
          <p:nvPr/>
        </p:nvCxnSpPr>
        <p:spPr>
          <a:xfrm>
            <a:off x="1803551" y="3835349"/>
            <a:ext cx="491280" cy="38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1DE4FB5-ED95-5D01-638F-ECD2FAD0F549}"/>
              </a:ext>
            </a:extLst>
          </p:cNvPr>
          <p:cNvCxnSpPr>
            <a:stCxn id="45" idx="3"/>
            <a:endCxn id="5" idx="1"/>
          </p:cNvCxnSpPr>
          <p:nvPr/>
        </p:nvCxnSpPr>
        <p:spPr>
          <a:xfrm flipV="1">
            <a:off x="2879848" y="3373500"/>
            <a:ext cx="476635" cy="46565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D9134F9-0D65-237D-2F9A-E926FD9C31E5}"/>
              </a:ext>
            </a:extLst>
          </p:cNvPr>
          <p:cNvCxnSpPr>
            <a:cxnSpLocks/>
            <a:stCxn id="45" idx="3"/>
            <a:endCxn id="6" idx="1"/>
          </p:cNvCxnSpPr>
          <p:nvPr/>
        </p:nvCxnSpPr>
        <p:spPr>
          <a:xfrm>
            <a:off x="2879848" y="3839155"/>
            <a:ext cx="476635" cy="179307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4" name="Graphic 53" descr="Open folder with solid fill">
            <a:extLst>
              <a:ext uri="{FF2B5EF4-FFF2-40B4-BE49-F238E27FC236}">
                <a16:creationId xmlns:a16="http://schemas.microsoft.com/office/drawing/2014/main" id="{ECF2147A-8C87-B70A-D272-C14B7EC5A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6851" y="4539211"/>
            <a:ext cx="914400" cy="914400"/>
          </a:xfrm>
          <a:prstGeom prst="rect">
            <a:avLst/>
          </a:prstGeom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E430D72-92B0-9019-FFE5-1B51FEF0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E6140A-5AA4-788C-8B2F-0435145EC0FE}"/>
              </a:ext>
            </a:extLst>
          </p:cNvPr>
          <p:cNvSpPr/>
          <p:nvPr/>
        </p:nvSpPr>
        <p:spPr>
          <a:xfrm>
            <a:off x="3720737" y="1975466"/>
            <a:ext cx="1605866" cy="11004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QA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2482FC-F782-FE4C-7A12-65E5F044940F}"/>
              </a:ext>
            </a:extLst>
          </p:cNvPr>
          <p:cNvSpPr/>
          <p:nvPr/>
        </p:nvSpPr>
        <p:spPr>
          <a:xfrm>
            <a:off x="3955694" y="3340470"/>
            <a:ext cx="1151450" cy="22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Admin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C474B-CCF5-B4B4-F126-93ED54FA8E5E}"/>
              </a:ext>
            </a:extLst>
          </p:cNvPr>
          <p:cNvSpPr/>
          <p:nvPr/>
        </p:nvSpPr>
        <p:spPr>
          <a:xfrm>
            <a:off x="3955694" y="3697679"/>
            <a:ext cx="1151451" cy="22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Public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AAC446-547A-C3A3-19B6-CD66D09F6E88}"/>
              </a:ext>
            </a:extLst>
          </p:cNvPr>
          <p:cNvSpPr/>
          <p:nvPr/>
        </p:nvSpPr>
        <p:spPr>
          <a:xfrm>
            <a:off x="3720738" y="3236445"/>
            <a:ext cx="1605866" cy="11004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Stage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B57773-EF23-5E04-0B7A-F7F299EC5355}"/>
              </a:ext>
            </a:extLst>
          </p:cNvPr>
          <p:cNvSpPr/>
          <p:nvPr/>
        </p:nvSpPr>
        <p:spPr>
          <a:xfrm>
            <a:off x="6776314" y="1936034"/>
            <a:ext cx="1712416" cy="11004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QA</a:t>
            </a:r>
          </a:p>
        </p:txBody>
      </p:sp>
      <p:sp>
        <p:nvSpPr>
          <p:cNvPr id="18" name="Cylinder 16">
            <a:extLst>
              <a:ext uri="{FF2B5EF4-FFF2-40B4-BE49-F238E27FC236}">
                <a16:creationId xmlns:a16="http://schemas.microsoft.com/office/drawing/2014/main" id="{6D87D860-8866-1662-00B7-EF5F2B12BC66}"/>
              </a:ext>
            </a:extLst>
          </p:cNvPr>
          <p:cNvSpPr/>
          <p:nvPr/>
        </p:nvSpPr>
        <p:spPr>
          <a:xfrm>
            <a:off x="8791926" y="2079491"/>
            <a:ext cx="619317" cy="690934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admin</a:t>
            </a:r>
          </a:p>
        </p:txBody>
      </p:sp>
      <p:sp>
        <p:nvSpPr>
          <p:cNvPr id="20" name="Cylinder 18">
            <a:extLst>
              <a:ext uri="{FF2B5EF4-FFF2-40B4-BE49-F238E27FC236}">
                <a16:creationId xmlns:a16="http://schemas.microsoft.com/office/drawing/2014/main" id="{10C75BAF-AFA4-91A1-7B71-E8D689F62B7E}"/>
              </a:ext>
            </a:extLst>
          </p:cNvPr>
          <p:cNvSpPr/>
          <p:nvPr/>
        </p:nvSpPr>
        <p:spPr>
          <a:xfrm>
            <a:off x="9638313" y="2079491"/>
            <a:ext cx="619317" cy="690935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public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4F42F-5664-06E5-617D-179733049F63}"/>
              </a:ext>
            </a:extLst>
          </p:cNvPr>
          <p:cNvSpPr/>
          <p:nvPr/>
        </p:nvSpPr>
        <p:spPr>
          <a:xfrm>
            <a:off x="8697003" y="1936034"/>
            <a:ext cx="1712416" cy="11004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Stage</a:t>
            </a:r>
          </a:p>
        </p:txBody>
      </p:sp>
      <p:pic>
        <p:nvPicPr>
          <p:cNvPr id="33" name="Graphic 32" descr="Open folder with solid fill">
            <a:extLst>
              <a:ext uri="{FF2B5EF4-FFF2-40B4-BE49-F238E27FC236}">
                <a16:creationId xmlns:a16="http://schemas.microsoft.com/office/drawing/2014/main" id="{35290E8B-4788-5B50-513A-5A5844736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1113" y="4539719"/>
            <a:ext cx="914400" cy="9144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B0F3DAB-773A-1B73-59F8-0248DC5D90A6}"/>
              </a:ext>
            </a:extLst>
          </p:cNvPr>
          <p:cNvSpPr/>
          <p:nvPr/>
        </p:nvSpPr>
        <p:spPr>
          <a:xfrm>
            <a:off x="6776158" y="4446178"/>
            <a:ext cx="1712416" cy="11004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QA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0B91F1-22D2-1C29-DEC0-C4F56F64BAA6}"/>
              </a:ext>
            </a:extLst>
          </p:cNvPr>
          <p:cNvSpPr/>
          <p:nvPr/>
        </p:nvSpPr>
        <p:spPr>
          <a:xfrm>
            <a:off x="8697003" y="4446178"/>
            <a:ext cx="1712416" cy="11004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Stage</a:t>
            </a:r>
          </a:p>
        </p:txBody>
      </p:sp>
    </p:spTree>
    <p:extLst>
      <p:ext uri="{BB962C8B-B14F-4D97-AF65-F5344CB8AC3E}">
        <p14:creationId xmlns:p14="http://schemas.microsoft.com/office/powerpoint/2010/main" val="3076427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64183</TotalTime>
  <Words>1143</Words>
  <Application>Microsoft Macintosh PowerPoint</Application>
  <PresentationFormat>Widescreen</PresentationFormat>
  <Paragraphs>361</Paragraphs>
  <Slides>47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Google Sans</vt:lpstr>
      <vt:lpstr>Lucida Console</vt:lpstr>
      <vt:lpstr>Office Theme</vt:lpstr>
      <vt:lpstr>Tales from the Azure Migration Trenches</vt:lpstr>
      <vt:lpstr>“Greenfield cloud apps are all alike; every cloud migration is hard in its own way”</vt:lpstr>
      <vt:lpstr>Migration Strategy</vt:lpstr>
      <vt:lpstr>Phase 1: Assess</vt:lpstr>
      <vt:lpstr>Phase 1: Assess</vt:lpstr>
      <vt:lpstr>Application Survey</vt:lpstr>
      <vt:lpstr>Application Survey</vt:lpstr>
      <vt:lpstr>Production Server Infrastructure</vt:lpstr>
      <vt:lpstr>QA/Stage Server Infrastructure</vt:lpstr>
      <vt:lpstr>Networking Infrastructure</vt:lpstr>
      <vt:lpstr>SDLC (All on-prem)</vt:lpstr>
      <vt:lpstr>SDLC</vt:lpstr>
      <vt:lpstr>Phase 2: Design</vt:lpstr>
      <vt:lpstr>Guiding Principles</vt:lpstr>
      <vt:lpstr>SDLC Tooling</vt:lpstr>
      <vt:lpstr>Compute Resources</vt:lpstr>
      <vt:lpstr>Database Resources</vt:lpstr>
      <vt:lpstr>Azure SQL Migration Options</vt:lpstr>
      <vt:lpstr>Azure SQL Migration</vt:lpstr>
      <vt:lpstr>SQL Data Sync</vt:lpstr>
      <vt:lpstr>General Limitations</vt:lpstr>
      <vt:lpstr>Unsupported data types</vt:lpstr>
      <vt:lpstr>Limitations on service/DB dimensions</vt:lpstr>
      <vt:lpstr>Migration Process</vt:lpstr>
      <vt:lpstr>Initialize Schema</vt:lpstr>
      <vt:lpstr>Create Sync Group</vt:lpstr>
      <vt:lpstr>Local Sync Agent</vt:lpstr>
      <vt:lpstr>Local Sync Agent</vt:lpstr>
      <vt:lpstr>Local Sync Agent</vt:lpstr>
      <vt:lpstr>Configuring On-Prem DB</vt:lpstr>
      <vt:lpstr>Table Configuration</vt:lpstr>
      <vt:lpstr>SQL Data Sync - Demo</vt:lpstr>
      <vt:lpstr>Schema Update Process</vt:lpstr>
      <vt:lpstr>Files Migration</vt:lpstr>
      <vt:lpstr>Azure App Service Migration</vt:lpstr>
      <vt:lpstr>App Configuration Migration</vt:lpstr>
      <vt:lpstr>SignalR Migration</vt:lpstr>
      <vt:lpstr>SignalR Feature Toggle</vt:lpstr>
      <vt:lpstr>Azure Networking Infrastructure</vt:lpstr>
      <vt:lpstr>Azure Automation</vt:lpstr>
      <vt:lpstr>Prototyping</vt:lpstr>
      <vt:lpstr>Environment Release Timeline</vt:lpstr>
      <vt:lpstr>Phase 3: Go-live(s)</vt:lpstr>
      <vt:lpstr>Environment Cutover</vt:lpstr>
      <vt:lpstr>Environment Rollout</vt:lpstr>
      <vt:lpstr>Lessons Learned</vt:lpstr>
      <vt:lpstr>Tales from the Azure Migration Trenches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251</cp:revision>
  <dcterms:created xsi:type="dcterms:W3CDTF">2014-12-03T11:14:03Z</dcterms:created>
  <dcterms:modified xsi:type="dcterms:W3CDTF">2024-02-16T03:50:22Z</dcterms:modified>
</cp:coreProperties>
</file>